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smtClean="0"/>
              <a:pPr/>
              <a:t>4/15/2025</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smtClean="0"/>
              <a:pPr/>
              <a:t>‹Nº›</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589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08169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1572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3115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4/15/2025</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08333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8115664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941832" y="2909102"/>
            <a:ext cx="361188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4975398" y="2909102"/>
            <a:ext cx="3611880" cy="299639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2018997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91154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03663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4/15/2025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‹Nº›</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7214538"/>
      </p:ext>
    </p:extLst>
  </p:cSld>
  <p:clrMapOvr>
    <a:masterClrMapping/>
  </p:clrMapOvr>
  <p:extLst mod="1">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t>4/15/2025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t>‹Nº›</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663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4/15/2025</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‹Nº›</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5215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sz="5400" dirty="0"/>
              <a:t>Plan de respuesta a emergencias</a:t>
            </a:r>
          </a:p>
        </p:txBody>
      </p:sp>
      <p:sp>
        <p:nvSpPr>
          <p:cNvPr id="3" name="Subtítulo 2"/>
          <p:cNvSpPr>
            <a:spLocks noGrp="1"/>
          </p:cNvSpPr>
          <p:nvPr>
            <p:ph type="subTitle" idx="1"/>
          </p:nvPr>
        </p:nvSpPr>
        <p:spPr/>
        <p:txBody>
          <a:bodyPr/>
          <a:lstStyle/>
          <a:p>
            <a:r>
              <a:rPr lang="es-MX" dirty="0" smtClean="0"/>
              <a:t>Sección 4 del manual sms</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174" y="1307039"/>
            <a:ext cx="3804249" cy="1076560"/>
          </a:xfrm>
          <a:prstGeom prst="rect">
            <a:avLst/>
          </a:prstGeom>
        </p:spPr>
      </p:pic>
    </p:spTree>
    <p:extLst>
      <p:ext uri="{BB962C8B-B14F-4D97-AF65-F5344CB8AC3E}">
        <p14:creationId xmlns:p14="http://schemas.microsoft.com/office/powerpoint/2010/main" val="359060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7988" y="228475"/>
            <a:ext cx="7633742" cy="428495"/>
          </a:xfrm>
        </p:spPr>
        <p:txBody>
          <a:bodyPr>
            <a:noAutofit/>
          </a:bodyPr>
          <a:lstStyle/>
          <a:p>
            <a:r>
              <a:rPr lang="es-MX" sz="2400" dirty="0"/>
              <a:t>PROCEDIMIENTOS DE EVACUACIÓN</a:t>
            </a:r>
          </a:p>
        </p:txBody>
      </p:sp>
      <p:sp>
        <p:nvSpPr>
          <p:cNvPr id="3" name="Rectángulo 2"/>
          <p:cNvSpPr/>
          <p:nvPr/>
        </p:nvSpPr>
        <p:spPr>
          <a:xfrm>
            <a:off x="748818" y="901710"/>
            <a:ext cx="7996370" cy="830997"/>
          </a:xfrm>
          <a:prstGeom prst="rect">
            <a:avLst/>
          </a:prstGeom>
        </p:spPr>
        <p:txBody>
          <a:bodyPr wrap="square">
            <a:spAutoFit/>
          </a:bodyPr>
          <a:lstStyle/>
          <a:p>
            <a:pPr marL="285750" indent="-285750" algn="just">
              <a:buFont typeface="Wingdings" panose="05000000000000000000" pitchFamily="2" charset="2"/>
              <a:buChar char="q"/>
            </a:pPr>
            <a:r>
              <a:rPr lang="es-MX" sz="1600" b="1" dirty="0"/>
              <a:t>SALIDA DE EMERGENCIA </a:t>
            </a:r>
            <a:r>
              <a:rPr lang="es-MX" sz="1600" b="1" dirty="0" smtClean="0"/>
              <a:t>PRINCIPALES</a:t>
            </a:r>
          </a:p>
          <a:p>
            <a:pPr algn="just"/>
            <a:r>
              <a:rPr lang="es-MX" sz="1600" dirty="0"/>
              <a:t>La evacuación de la aeronave se hará mediante la salida de emergencia mostrada.</a:t>
            </a:r>
          </a:p>
          <a:p>
            <a:pPr algn="just"/>
            <a:endParaRPr lang="es-MX" sz="1600" b="1"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rotWithShape="1">
          <a:blip r:embed="rId3"/>
          <a:srcRect t="664"/>
          <a:stretch/>
        </p:blipFill>
        <p:spPr>
          <a:xfrm>
            <a:off x="1393735" y="1617091"/>
            <a:ext cx="6706536" cy="3482440"/>
          </a:xfrm>
          <a:prstGeom prst="rect">
            <a:avLst/>
          </a:prstGeom>
        </p:spPr>
      </p:pic>
      <p:sp>
        <p:nvSpPr>
          <p:cNvPr id="5" name="Rectángulo 4"/>
          <p:cNvSpPr/>
          <p:nvPr/>
        </p:nvSpPr>
        <p:spPr>
          <a:xfrm>
            <a:off x="1393735" y="5099531"/>
            <a:ext cx="3111728" cy="1569660"/>
          </a:xfrm>
          <a:prstGeom prst="rect">
            <a:avLst/>
          </a:prstGeom>
          <a:solidFill>
            <a:schemeClr val="accent1">
              <a:lumMod val="20000"/>
              <a:lumOff val="80000"/>
            </a:schemeClr>
          </a:solidFill>
        </p:spPr>
        <p:txBody>
          <a:bodyPr wrap="square">
            <a:spAutoFit/>
          </a:bodyPr>
          <a:lstStyle/>
          <a:p>
            <a:r>
              <a:rPr lang="es-MX" sz="1600" dirty="0"/>
              <a:t>La evacuación de la aeronave PC 12/47E se hará mediante la salida de emergencia </a:t>
            </a:r>
            <a:r>
              <a:rPr lang="es-MX" sz="1600" dirty="0" smtClean="0"/>
              <a:t>mostrada.</a:t>
            </a:r>
            <a:endParaRPr lang="es-MX" sz="1600" dirty="0"/>
          </a:p>
          <a:p>
            <a:pPr algn="ctr"/>
            <a:r>
              <a:rPr lang="es-MX" sz="1600" b="1" dirty="0"/>
              <a:t>Salidas  de  emergencia  por  la cabina de pasajeros (fuselaje)</a:t>
            </a:r>
          </a:p>
        </p:txBody>
      </p:sp>
      <p:sp>
        <p:nvSpPr>
          <p:cNvPr id="6" name="Rectángulo 5"/>
          <p:cNvSpPr/>
          <p:nvPr/>
        </p:nvSpPr>
        <p:spPr>
          <a:xfrm>
            <a:off x="4608981" y="5099531"/>
            <a:ext cx="3491290" cy="1323439"/>
          </a:xfrm>
          <a:prstGeom prst="rect">
            <a:avLst/>
          </a:prstGeom>
          <a:solidFill>
            <a:schemeClr val="accent3">
              <a:lumMod val="20000"/>
              <a:lumOff val="80000"/>
            </a:schemeClr>
          </a:solidFill>
        </p:spPr>
        <p:txBody>
          <a:bodyPr wrap="square">
            <a:spAutoFit/>
          </a:bodyPr>
          <a:lstStyle/>
          <a:p>
            <a:r>
              <a:rPr lang="es-MX" sz="1600" dirty="0"/>
              <a:t>La evacuación de la aeronave Cirrus </a:t>
            </a:r>
            <a:r>
              <a:rPr lang="es-MX" sz="1600" dirty="0" err="1"/>
              <a:t>Vision</a:t>
            </a:r>
            <a:r>
              <a:rPr lang="es-MX" sz="1600" dirty="0"/>
              <a:t> Jet SF 50 se hará mediante la salida de emergencia mostrada</a:t>
            </a:r>
          </a:p>
          <a:p>
            <a:pPr algn="ctr"/>
            <a:r>
              <a:rPr lang="es-MX" sz="1600" b="1" dirty="0"/>
              <a:t>Salidas  de  emergencia  por  la cabina de pasajeros (fuselaje)</a:t>
            </a:r>
          </a:p>
        </p:txBody>
      </p:sp>
    </p:spTree>
    <p:extLst>
      <p:ext uri="{BB962C8B-B14F-4D97-AF65-F5344CB8AC3E}">
        <p14:creationId xmlns:p14="http://schemas.microsoft.com/office/powerpoint/2010/main" val="156759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392377"/>
            <a:ext cx="7633742" cy="428495"/>
          </a:xfrm>
        </p:spPr>
        <p:txBody>
          <a:bodyPr>
            <a:noAutofit/>
          </a:bodyPr>
          <a:lstStyle/>
          <a:p>
            <a:r>
              <a:rPr lang="es-MX" sz="2000" dirty="0"/>
              <a:t>ANUNCIOS DE EMERGENCIA PLANEADA PARA ATERRIZAJE.</a:t>
            </a:r>
          </a:p>
        </p:txBody>
      </p:sp>
      <p:sp>
        <p:nvSpPr>
          <p:cNvPr id="3" name="Rectángulo 2"/>
          <p:cNvSpPr/>
          <p:nvPr/>
        </p:nvSpPr>
        <p:spPr>
          <a:xfrm>
            <a:off x="748818" y="1238141"/>
            <a:ext cx="7996370" cy="5016758"/>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EVACUACIÓN DE LA TRIPULACIÓN: </a:t>
            </a:r>
          </a:p>
          <a:p>
            <a:pPr algn="just"/>
            <a:r>
              <a:rPr lang="es-MX" sz="1600" b="1" dirty="0" smtClean="0"/>
              <a:t>De </a:t>
            </a:r>
            <a:r>
              <a:rPr lang="es-MX" sz="1600" b="1" dirty="0"/>
              <a:t>acuerdo con las condiciones:</a:t>
            </a:r>
          </a:p>
          <a:p>
            <a:pPr lvl="1" algn="just"/>
            <a:r>
              <a:rPr lang="es-MX" sz="1600" dirty="0"/>
              <a:t>• Comprobar que todos hayan evacuado.</a:t>
            </a:r>
          </a:p>
          <a:p>
            <a:pPr lvl="1" algn="just"/>
            <a:r>
              <a:rPr lang="es-MX" sz="1600" dirty="0"/>
              <a:t>• Llevar lámpara de emergencia, megáfono, botiquín, radio transmisor de emergencia y evacuar.</a:t>
            </a:r>
          </a:p>
          <a:p>
            <a:pPr lvl="1" algn="just"/>
            <a:r>
              <a:rPr lang="es-MX" sz="1600" dirty="0"/>
              <a:t>• Ya fuera del avión, no reingresar de manera inmediata por ningún motivo. </a:t>
            </a:r>
          </a:p>
          <a:p>
            <a:pPr algn="just"/>
            <a:r>
              <a:rPr lang="es-MX" sz="1600" b="1" dirty="0"/>
              <a:t>Después de realizada la evacuación:</a:t>
            </a:r>
          </a:p>
          <a:p>
            <a:pPr lvl="1" algn="just"/>
            <a:r>
              <a:rPr lang="es-MX" sz="1600" dirty="0"/>
              <a:t>1. Alejar y reunir a los pasajeros a una distancia segura del avión.</a:t>
            </a:r>
          </a:p>
          <a:p>
            <a:pPr lvl="1" algn="just"/>
            <a:r>
              <a:rPr lang="es-MX" sz="1600" dirty="0"/>
              <a:t>2. Activar el radio transmisor de emergencia.</a:t>
            </a:r>
          </a:p>
          <a:p>
            <a:pPr lvl="1" algn="just"/>
            <a:r>
              <a:rPr lang="es-MX" sz="1600" dirty="0"/>
              <a:t>3. Prestar primeros auxilios.</a:t>
            </a:r>
          </a:p>
          <a:p>
            <a:pPr lvl="1" algn="just"/>
            <a:r>
              <a:rPr lang="es-MX" sz="1600" dirty="0"/>
              <a:t>4. Contar pasajeros.</a:t>
            </a:r>
          </a:p>
          <a:p>
            <a:pPr lvl="1" algn="just"/>
            <a:r>
              <a:rPr lang="es-MX" sz="1600" dirty="0"/>
              <a:t>5. Elaborar un reporte completo del incidente y mandarlo al Gerente de Seguridad en cuanto sea posible.</a:t>
            </a:r>
          </a:p>
          <a:p>
            <a:pPr algn="just"/>
            <a:r>
              <a:rPr lang="es-MX" sz="1600" b="1" dirty="0"/>
              <a:t>En general, el reporte debe incluir:</a:t>
            </a:r>
          </a:p>
          <a:p>
            <a:pPr lvl="1" algn="just"/>
            <a:r>
              <a:rPr lang="es-MX" sz="1600" dirty="0"/>
              <a:t>1. Resultado de la revisión del equipo de emergencia.</a:t>
            </a:r>
          </a:p>
          <a:p>
            <a:pPr lvl="1" algn="just"/>
            <a:r>
              <a:rPr lang="es-MX" sz="1600" dirty="0"/>
              <a:t>2. Narración de cada tramo del vuelo.</a:t>
            </a:r>
          </a:p>
          <a:p>
            <a:pPr lvl="1" algn="just"/>
            <a:r>
              <a:rPr lang="es-MX" sz="1600" dirty="0"/>
              <a:t>3. El momento en que la emergencia fue advertida.</a:t>
            </a:r>
          </a:p>
          <a:p>
            <a:pPr lvl="1" algn="just"/>
            <a:r>
              <a:rPr lang="es-MX" sz="1600" dirty="0"/>
              <a:t>4. Los procedimientos que siguieron para prepararse a la emergencia.</a:t>
            </a:r>
          </a:p>
          <a:p>
            <a:pPr lvl="1" algn="just"/>
            <a:r>
              <a:rPr lang="es-MX" sz="1600" dirty="0"/>
              <a:t>5. Narración de la evacuación.</a:t>
            </a:r>
          </a:p>
          <a:p>
            <a:pPr lvl="1" algn="just"/>
            <a:r>
              <a:rPr lang="es-MX" sz="1600" dirty="0"/>
              <a:t>6. Reacciones de los pasajeros</a:t>
            </a: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91153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818" y="168091"/>
            <a:ext cx="7903476" cy="428495"/>
          </a:xfrm>
        </p:spPr>
        <p:txBody>
          <a:bodyPr>
            <a:noAutofit/>
          </a:bodyPr>
          <a:lstStyle/>
          <a:p>
            <a:pPr algn="just"/>
            <a:r>
              <a:rPr lang="es-MX" sz="2000" dirty="0"/>
              <a:t>PROCEDIMIENTO PARA MANTENER LAS OPERACIONES O ACTIVIDADES AÉREAS DE MANERA SEGURA, O DE SER NECESARIO </a:t>
            </a:r>
            <a:br>
              <a:rPr lang="es-MX" sz="2000" dirty="0"/>
            </a:br>
            <a:r>
              <a:rPr lang="es-MX" sz="2000" dirty="0"/>
              <a:t>RESTABLECERLAS A LA NORMALIDAD TAN PRONTO COMO SEA POSIBLE.</a:t>
            </a:r>
          </a:p>
        </p:txBody>
      </p:sp>
      <p:sp>
        <p:nvSpPr>
          <p:cNvPr id="3" name="Rectángulo 2"/>
          <p:cNvSpPr/>
          <p:nvPr/>
        </p:nvSpPr>
        <p:spPr>
          <a:xfrm>
            <a:off x="748818" y="1626330"/>
            <a:ext cx="7996370" cy="4431983"/>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Identificación de una Situación de Emergencia</a:t>
            </a:r>
          </a:p>
          <a:p>
            <a:pPr algn="just"/>
            <a:r>
              <a:rPr lang="es-MX" sz="1400" dirty="0"/>
              <a:t>Si una de las aeronaves de SOALA entra en una situación de emergencia, se deberá activar de inmediato el protocolo de </a:t>
            </a:r>
            <a:r>
              <a:rPr lang="es-MX" sz="1400" dirty="0" smtClean="0"/>
              <a:t>seguridad </a:t>
            </a:r>
            <a:r>
              <a:rPr lang="es-MX" sz="1400" dirty="0"/>
              <a:t>y notificarse a las partes involucradas (tripulación, torre de control, personal de tierra, etc.).</a:t>
            </a:r>
          </a:p>
          <a:p>
            <a:pPr algn="just"/>
            <a:r>
              <a:rPr lang="es-MX" sz="1400" b="1" dirty="0"/>
              <a:t>Coordinación con Torre de Control</a:t>
            </a:r>
          </a:p>
          <a:p>
            <a:pPr marL="285750" indent="-285750" algn="just">
              <a:buFont typeface="Arial" panose="020B0604020202020204" pitchFamily="34" charset="0"/>
              <a:buChar char="•"/>
            </a:pPr>
            <a:r>
              <a:rPr lang="es-MX" sz="1400" dirty="0" smtClean="0"/>
              <a:t>Informar </a:t>
            </a:r>
            <a:r>
              <a:rPr lang="es-MX" sz="1400" dirty="0"/>
              <a:t>a la torre de control sobre la emergencia para que puedan priorizar la situación y brindar apoyo necesario.</a:t>
            </a:r>
          </a:p>
          <a:p>
            <a:pPr marL="285750" indent="-285750" algn="just">
              <a:buFont typeface="Arial" panose="020B0604020202020204" pitchFamily="34" charset="0"/>
              <a:buChar char="•"/>
            </a:pPr>
            <a:r>
              <a:rPr lang="es-MX" sz="1400" dirty="0" smtClean="0"/>
              <a:t>Confirmar </a:t>
            </a:r>
            <a:r>
              <a:rPr lang="es-MX" sz="1400" dirty="0"/>
              <a:t>el estado de la otra aeronave que esté en operación (próxima a despegar o aterrizar).</a:t>
            </a:r>
          </a:p>
          <a:p>
            <a:pPr algn="just"/>
            <a:r>
              <a:rPr lang="es-MX" sz="1400" b="1" dirty="0"/>
              <a:t>Medidas para Garantizar la Seguridad de la Segunda Aeronave</a:t>
            </a:r>
          </a:p>
          <a:p>
            <a:pPr marL="285750" indent="-285750" algn="just">
              <a:buFont typeface="Arial" panose="020B0604020202020204" pitchFamily="34" charset="0"/>
              <a:buChar char="•"/>
            </a:pPr>
            <a:r>
              <a:rPr lang="es-MX" sz="1400" dirty="0" smtClean="0"/>
              <a:t>Evaluar </a:t>
            </a:r>
            <a:r>
              <a:rPr lang="es-MX" sz="1400" dirty="0"/>
              <a:t>el impacto de la emergencia en la operación de la segunda aeronave.</a:t>
            </a:r>
          </a:p>
          <a:p>
            <a:pPr marL="285750" indent="-285750" algn="just">
              <a:buFont typeface="Arial" panose="020B0604020202020204" pitchFamily="34" charset="0"/>
              <a:buChar char="•"/>
            </a:pPr>
            <a:r>
              <a:rPr lang="es-MX" sz="1400" dirty="0" smtClean="0"/>
              <a:t>En </a:t>
            </a:r>
            <a:r>
              <a:rPr lang="es-MX" sz="1400" dirty="0"/>
              <a:t>coordinación con la torre de control, determinar si la segunda aeronave debe continuar con su operación o si es </a:t>
            </a:r>
            <a:r>
              <a:rPr lang="es-MX" sz="1400" dirty="0" smtClean="0"/>
              <a:t>necesario </a:t>
            </a:r>
            <a:r>
              <a:rPr lang="es-MX" sz="1400" dirty="0"/>
              <a:t>retrasarla o desviarla.</a:t>
            </a:r>
          </a:p>
          <a:p>
            <a:pPr marL="285750" indent="-285750" algn="just">
              <a:buFont typeface="Arial" panose="020B0604020202020204" pitchFamily="34" charset="0"/>
              <a:buChar char="•"/>
            </a:pPr>
            <a:r>
              <a:rPr lang="es-MX" sz="1400" dirty="0" smtClean="0"/>
              <a:t>Proporcionar </a:t>
            </a:r>
            <a:r>
              <a:rPr lang="es-MX" sz="1400" dirty="0"/>
              <a:t>instrucciones claras a la tripulación de la segunda aeronave para evitar interferencias con la aeronave en </a:t>
            </a:r>
            <a:r>
              <a:rPr lang="es-MX" sz="1400" dirty="0" smtClean="0"/>
              <a:t>emergencia</a:t>
            </a:r>
            <a:r>
              <a:rPr lang="es-MX" sz="1400" dirty="0"/>
              <a:t>.</a:t>
            </a:r>
          </a:p>
          <a:p>
            <a:pPr algn="just"/>
            <a:r>
              <a:rPr lang="es-MX" sz="1400" b="1" dirty="0"/>
              <a:t>Restablecimiento de la Normalidad</a:t>
            </a:r>
          </a:p>
          <a:p>
            <a:pPr marL="285750" indent="-285750" algn="just">
              <a:buFont typeface="Arial" panose="020B0604020202020204" pitchFamily="34" charset="0"/>
              <a:buChar char="•"/>
            </a:pPr>
            <a:r>
              <a:rPr lang="es-MX" sz="1400" dirty="0" smtClean="0"/>
              <a:t>Una </a:t>
            </a:r>
            <a:r>
              <a:rPr lang="es-MX" sz="1400" dirty="0"/>
              <a:t>vez resuelta la emergencia, confirmar con la torre de control que se pueden reanudar las operaciones normales.</a:t>
            </a:r>
          </a:p>
          <a:p>
            <a:pPr marL="285750" indent="-285750" algn="just">
              <a:buFont typeface="Arial" panose="020B0604020202020204" pitchFamily="34" charset="0"/>
              <a:buChar char="•"/>
            </a:pPr>
            <a:r>
              <a:rPr lang="es-MX" sz="1400" dirty="0" smtClean="0"/>
              <a:t>Notificar </a:t>
            </a:r>
            <a:r>
              <a:rPr lang="es-MX" sz="1400" dirty="0"/>
              <a:t>al personal operativo sobre la resolución de la situación y cualquier ajuste necesario en los vuelos programados.</a:t>
            </a:r>
          </a:p>
          <a:p>
            <a:pPr marL="285750" indent="-285750" algn="just">
              <a:buFont typeface="Arial" panose="020B0604020202020204" pitchFamily="34" charset="0"/>
              <a:buChar char="•"/>
            </a:pPr>
            <a:r>
              <a:rPr lang="es-MX" sz="1400" dirty="0" smtClean="0"/>
              <a:t>Documentar </a:t>
            </a:r>
            <a:r>
              <a:rPr lang="es-MX" sz="1400" dirty="0"/>
              <a:t>el incidente y realizar un análisis para prevenir futuras ocurrencias</a:t>
            </a:r>
            <a:r>
              <a:rPr lang="es-MX" sz="1400" dirty="0" smtClean="0"/>
              <a:t>.</a:t>
            </a:r>
            <a:endParaRPr lang="es-MX" sz="1400"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420905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818" y="168091"/>
            <a:ext cx="7903476" cy="428495"/>
          </a:xfrm>
        </p:spPr>
        <p:txBody>
          <a:bodyPr>
            <a:noAutofit/>
          </a:bodyPr>
          <a:lstStyle/>
          <a:p>
            <a:pPr algn="just"/>
            <a:r>
              <a:rPr lang="es-MX" sz="2000" dirty="0"/>
              <a:t>PROCEDIMIENTO PARA MANTENER LAS OPERACIONES O ACTIVIDADES AÉREAS DE MANERA SEGURA, O DE SER NECESARIO </a:t>
            </a:r>
            <a:br>
              <a:rPr lang="es-MX" sz="2000" dirty="0"/>
            </a:br>
            <a:r>
              <a:rPr lang="es-MX" sz="2000" dirty="0"/>
              <a:t>RESTABLECERLAS A LA NORMALIDAD TAN PRONTO COMO SEA POSIBLE.</a:t>
            </a:r>
          </a:p>
        </p:txBody>
      </p:sp>
      <p:sp>
        <p:nvSpPr>
          <p:cNvPr id="3" name="Rectángulo 2"/>
          <p:cNvSpPr/>
          <p:nvPr/>
        </p:nvSpPr>
        <p:spPr>
          <a:xfrm>
            <a:off x="748818" y="1626330"/>
            <a:ext cx="7996370" cy="2554545"/>
          </a:xfrm>
          <a:prstGeom prst="rect">
            <a:avLst/>
          </a:prstGeom>
        </p:spPr>
        <p:txBody>
          <a:bodyPr wrap="square">
            <a:spAutoFit/>
          </a:bodyPr>
          <a:lstStyle/>
          <a:p>
            <a:pPr algn="just"/>
            <a:r>
              <a:rPr lang="es-MX" sz="1600" b="1" dirty="0"/>
              <a:t>Responsabilidades</a:t>
            </a:r>
          </a:p>
          <a:p>
            <a:pPr marL="742950" lvl="1" indent="-285750" algn="just">
              <a:buFont typeface="Arial" panose="020B0604020202020204" pitchFamily="34" charset="0"/>
              <a:buChar char="•"/>
            </a:pPr>
            <a:r>
              <a:rPr lang="es-MX" sz="1600" dirty="0" smtClean="0"/>
              <a:t>Pilotos</a:t>
            </a:r>
            <a:r>
              <a:rPr lang="es-MX" sz="1600" dirty="0"/>
              <a:t>: Seguir los protocolos de emergencia y comunicarse con la torre de control.</a:t>
            </a:r>
          </a:p>
          <a:p>
            <a:pPr marL="742950" lvl="1" indent="-285750" algn="just">
              <a:buFont typeface="Arial" panose="020B0604020202020204" pitchFamily="34" charset="0"/>
              <a:buChar char="•"/>
            </a:pPr>
            <a:r>
              <a:rPr lang="es-MX" sz="1600" dirty="0" smtClean="0"/>
              <a:t>Torre </a:t>
            </a:r>
            <a:r>
              <a:rPr lang="es-MX" sz="1600" dirty="0"/>
              <a:t>de control: Coordinar la operación de ambas aeronaves para evitar riesgos.</a:t>
            </a:r>
          </a:p>
          <a:p>
            <a:pPr lvl="1" algn="just"/>
            <a:r>
              <a:rPr lang="es-MX" sz="1600" dirty="0" smtClean="0"/>
              <a:t>Personal </a:t>
            </a:r>
            <a:r>
              <a:rPr lang="es-MX" sz="1600" dirty="0"/>
              <a:t>de tierra: Apoyar en la gestión de la emergencia y en la reanudación de las operaciones.</a:t>
            </a:r>
          </a:p>
          <a:p>
            <a:pPr marL="742950" lvl="1" indent="-285750" algn="just">
              <a:buFont typeface="Arial" panose="020B0604020202020204" pitchFamily="34" charset="0"/>
              <a:buChar char="•"/>
            </a:pPr>
            <a:r>
              <a:rPr lang="es-MX" sz="1600" dirty="0" smtClean="0"/>
              <a:t>Gerencia </a:t>
            </a:r>
            <a:r>
              <a:rPr lang="es-MX" sz="1600" dirty="0"/>
              <a:t>de SOALA: Evaluar el incidente y proponer mejoras a los procedimientos de seguridad.</a:t>
            </a:r>
          </a:p>
          <a:p>
            <a:pPr algn="just"/>
            <a:r>
              <a:rPr lang="es-MX" sz="1600" b="1" dirty="0"/>
              <a:t>Revisión y Actualización del Procedimiento</a:t>
            </a:r>
          </a:p>
          <a:p>
            <a:pPr marL="742950" lvl="1" indent="-285750" algn="just">
              <a:buFont typeface="Arial" panose="020B0604020202020204" pitchFamily="34" charset="0"/>
              <a:buChar char="•"/>
            </a:pPr>
            <a:r>
              <a:rPr lang="es-MX" sz="1600" dirty="0"/>
              <a:t>Este procedimiento deberá revisarse y actualizarse según la experiencia operativa y cambios en la normativa </a:t>
            </a:r>
            <a:r>
              <a:rPr lang="es-MX" sz="1600" dirty="0" smtClean="0"/>
              <a:t>vigente.</a:t>
            </a:r>
            <a:endParaRPr lang="es-MX" sz="1600"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291774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1712" y="357973"/>
            <a:ext cx="7903476" cy="428495"/>
          </a:xfrm>
        </p:spPr>
        <p:txBody>
          <a:bodyPr>
            <a:noAutofit/>
          </a:bodyPr>
          <a:lstStyle/>
          <a:p>
            <a:pPr algn="just"/>
            <a:r>
              <a:rPr lang="es-MX" sz="2000" dirty="0" smtClean="0"/>
              <a:t>SIMULACROS </a:t>
            </a:r>
            <a:r>
              <a:rPr lang="es-MX" sz="2000" dirty="0"/>
              <a:t>DE EMERGENCIA</a:t>
            </a:r>
          </a:p>
        </p:txBody>
      </p:sp>
      <p:sp>
        <p:nvSpPr>
          <p:cNvPr id="3" name="Rectángulo 2"/>
          <p:cNvSpPr/>
          <p:nvPr/>
        </p:nvSpPr>
        <p:spPr>
          <a:xfrm>
            <a:off x="671180" y="992555"/>
            <a:ext cx="7996370" cy="4278094"/>
          </a:xfrm>
          <a:prstGeom prst="rect">
            <a:avLst/>
          </a:prstGeom>
        </p:spPr>
        <p:txBody>
          <a:bodyPr wrap="square">
            <a:spAutoFit/>
          </a:bodyPr>
          <a:lstStyle/>
          <a:p>
            <a:pPr marL="285750" indent="-285750" algn="just">
              <a:buFont typeface="Arial" panose="020B0604020202020204" pitchFamily="34" charset="0"/>
              <a:buChar char="•"/>
            </a:pPr>
            <a:r>
              <a:rPr lang="es-MX" sz="1600" dirty="0"/>
              <a:t>Se elabora un simulacro anualmente durante el mes de noviembre alternando uno de gabinete y uno de escala real (definición en glosario). El personal debe </a:t>
            </a:r>
            <a:r>
              <a:rPr lang="es-MX" sz="1600" dirty="0" smtClean="0"/>
              <a:t>conocer su </a:t>
            </a:r>
            <a:r>
              <a:rPr lang="es-MX" sz="1600" dirty="0"/>
              <a:t>rol de responsabilidad que tiene asignado en caso de una emergencia acorde con el PRE (Plan de Respuesta a Emergencia) de manual SMS.</a:t>
            </a:r>
          </a:p>
          <a:p>
            <a:pPr marL="285750" indent="-285750" algn="just">
              <a:buFont typeface="Arial" panose="020B0604020202020204" pitchFamily="34" charset="0"/>
              <a:buChar char="•"/>
            </a:pPr>
            <a:r>
              <a:rPr lang="es-MX" sz="1600" dirty="0"/>
              <a:t>La Gerencia de Seguridad convoca al personal por medio de email a realizar el simulacro en las instalaciones del Hangar, se convoca a todo el personal y </a:t>
            </a:r>
            <a:r>
              <a:rPr lang="es-MX" sz="1600" dirty="0" smtClean="0"/>
              <a:t>dependiendo </a:t>
            </a:r>
            <a:r>
              <a:rPr lang="es-MX" sz="1600" dirty="0"/>
              <a:t>se si se genera alguna operación se procede a realizar el simulacro con el personal presente.</a:t>
            </a:r>
          </a:p>
          <a:p>
            <a:pPr marL="285750" indent="-285750" algn="just">
              <a:buFont typeface="Arial" panose="020B0604020202020204" pitchFamily="34" charset="0"/>
              <a:buChar char="•"/>
            </a:pPr>
            <a:r>
              <a:rPr lang="es-MX" sz="1600" dirty="0"/>
              <a:t>El tema del simulacro se basará en peligros recientes observados en nuestra operación, o en accidentes de la industria que se hayan presentado para </a:t>
            </a:r>
            <a:r>
              <a:rPr lang="es-MX" sz="1600" dirty="0" smtClean="0"/>
              <a:t>empresas </a:t>
            </a:r>
            <a:r>
              <a:rPr lang="es-MX" sz="1600" dirty="0"/>
              <a:t>similares a SOALA.</a:t>
            </a:r>
          </a:p>
          <a:p>
            <a:pPr marL="285750" indent="-285750" algn="just">
              <a:buFont typeface="Arial" panose="020B0604020202020204" pitchFamily="34" charset="0"/>
              <a:buChar char="•"/>
            </a:pPr>
            <a:r>
              <a:rPr lang="es-MX" sz="1600" dirty="0"/>
              <a:t>El formato a utilizar considera los puntos necesarios y se encuentra disponible en la biblioteca SMS de nuestra página web. Ver Anexo 9.</a:t>
            </a:r>
          </a:p>
          <a:p>
            <a:pPr marL="285750" indent="-285750" algn="just">
              <a:buFont typeface="Arial" panose="020B0604020202020204" pitchFamily="34" charset="0"/>
              <a:buChar char="•"/>
            </a:pPr>
            <a:r>
              <a:rPr lang="es-MX" sz="1600" dirty="0"/>
              <a:t>Concluido el simulacro, se lleva a cabo retroalimentación con el equipo para así detectar las áreas de oportunidad y de ser necesario generar una acción </a:t>
            </a:r>
            <a:r>
              <a:rPr lang="es-MX" sz="1600" dirty="0" smtClean="0"/>
              <a:t>correctiva </a:t>
            </a:r>
            <a:r>
              <a:rPr lang="es-MX" sz="1600" dirty="0"/>
              <a:t>ante fallas detectadas. El tiempo límite para la atención de las áreas de oportunidad son tres meses.</a:t>
            </a:r>
          </a:p>
          <a:p>
            <a:pPr marL="285750" indent="-285750" algn="just">
              <a:buFont typeface="Arial" panose="020B0604020202020204" pitchFamily="34" charset="0"/>
              <a:buChar char="•"/>
            </a:pPr>
            <a:r>
              <a:rPr lang="es-MX" sz="1600" dirty="0"/>
              <a:t>Durante cualquier emergencia que requiera presencia e intervención de autoridades o dependencia, se puede consultar el directorio de estas en </a:t>
            </a:r>
            <a:r>
              <a:rPr lang="es-MX" sz="1600" dirty="0" smtClean="0"/>
              <a:t>el Apéndice </a:t>
            </a:r>
            <a:r>
              <a:rPr lang="es-MX" sz="1600" dirty="0"/>
              <a:t>1 de este Manual SMS.</a:t>
            </a:r>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3775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2400" dirty="0"/>
              <a:t>El Plan de Emergencia es la sección 4 del Manual SMS y comprende:</a:t>
            </a:r>
            <a:br>
              <a:rPr lang="es-MX" sz="2400" dirty="0"/>
            </a:br>
            <a:endParaRPr lang="es-MX" sz="2400" dirty="0"/>
          </a:p>
        </p:txBody>
      </p:sp>
      <p:sp>
        <p:nvSpPr>
          <p:cNvPr id="3" name="Rectángulo 2"/>
          <p:cNvSpPr/>
          <p:nvPr/>
        </p:nvSpPr>
        <p:spPr>
          <a:xfrm>
            <a:off x="1207698" y="1626427"/>
            <a:ext cx="6978019" cy="1754326"/>
          </a:xfrm>
          <a:prstGeom prst="rect">
            <a:avLst/>
          </a:prstGeom>
        </p:spPr>
        <p:txBody>
          <a:bodyPr wrap="square">
            <a:spAutoFit/>
          </a:bodyPr>
          <a:lstStyle/>
          <a:p>
            <a:pPr marL="285750" indent="-285750" algn="just">
              <a:buFont typeface="Wingdings" panose="05000000000000000000" pitchFamily="2" charset="2"/>
              <a:buChar char="q"/>
            </a:pPr>
            <a:r>
              <a:rPr lang="es-MX" dirty="0"/>
              <a:t>Las medidas coordinadas que deben </a:t>
            </a:r>
            <a:r>
              <a:rPr lang="es-MX" dirty="0" smtClean="0"/>
              <a:t>aplicarse </a:t>
            </a:r>
            <a:r>
              <a:rPr lang="es-MX" dirty="0"/>
              <a:t>durante una emergencia que </a:t>
            </a:r>
            <a:r>
              <a:rPr lang="es-MX" dirty="0" smtClean="0"/>
              <a:t>ocurra </a:t>
            </a:r>
            <a:r>
              <a:rPr lang="es-MX" dirty="0"/>
              <a:t>en cualquier parte de nuestro </a:t>
            </a:r>
            <a:r>
              <a:rPr lang="es-MX" dirty="0" smtClean="0"/>
              <a:t>proceso.</a:t>
            </a:r>
            <a:endParaRPr lang="es-MX" dirty="0"/>
          </a:p>
          <a:p>
            <a:pPr marL="285750" indent="-285750" algn="just">
              <a:buFont typeface="Wingdings" panose="05000000000000000000" pitchFamily="2" charset="2"/>
              <a:buChar char="q"/>
            </a:pPr>
            <a:r>
              <a:rPr lang="es-MX" dirty="0"/>
              <a:t>Con el objetivo de responder en forma </a:t>
            </a:r>
            <a:r>
              <a:rPr lang="es-MX" dirty="0" smtClean="0"/>
              <a:t>rápida </a:t>
            </a:r>
            <a:r>
              <a:rPr lang="es-MX" dirty="0"/>
              <a:t>y eficiente, de modo que permita </a:t>
            </a:r>
            <a:r>
              <a:rPr lang="es-MX" dirty="0" smtClean="0"/>
              <a:t>que  </a:t>
            </a:r>
            <a:r>
              <a:rPr lang="es-MX" dirty="0"/>
              <a:t>las  víctimas  afectadas  por  la 	</a:t>
            </a:r>
            <a:r>
              <a:rPr lang="es-MX" dirty="0" smtClean="0"/>
              <a:t>emergencia sean   inmediatamente rescatadas </a:t>
            </a:r>
            <a:r>
              <a:rPr lang="es-MX" dirty="0"/>
              <a:t>del área del </a:t>
            </a:r>
            <a:r>
              <a:rPr lang="es-MX" dirty="0" smtClean="0"/>
              <a:t>siniestro.</a:t>
            </a:r>
            <a:endParaRPr lang="es-MX" dirty="0"/>
          </a:p>
          <a:p>
            <a:pPr marL="285750" indent="-285750" algn="just">
              <a:buFont typeface="Wingdings" panose="05000000000000000000" pitchFamily="2" charset="2"/>
              <a:buChar char="q"/>
            </a:pPr>
            <a:r>
              <a:rPr lang="es-MX" dirty="0"/>
              <a:t>Para que reciban asistencia médica por </a:t>
            </a:r>
            <a:r>
              <a:rPr lang="es-MX" dirty="0" smtClean="0"/>
              <a:t>personal </a:t>
            </a:r>
            <a:r>
              <a:rPr lang="es-MX" dirty="0"/>
              <a:t>calificado.</a:t>
            </a:r>
          </a:p>
        </p:txBody>
      </p:sp>
      <p:pic>
        <p:nvPicPr>
          <p:cNvPr id="4" name="Imagen 3"/>
          <p:cNvPicPr>
            <a:picLocks noChangeAspect="1"/>
          </p:cNvPicPr>
          <p:nvPr/>
        </p:nvPicPr>
        <p:blipFill>
          <a:blip r:embed="rId2"/>
          <a:stretch>
            <a:fillRect/>
          </a:stretch>
        </p:blipFill>
        <p:spPr>
          <a:xfrm>
            <a:off x="1207698" y="3678197"/>
            <a:ext cx="3036498" cy="2277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4988943" y="3678197"/>
            <a:ext cx="3196774" cy="1997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4"/>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37280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13377"/>
            <a:ext cx="7633742" cy="1492132"/>
          </a:xfrm>
        </p:spPr>
        <p:txBody>
          <a:bodyPr>
            <a:noAutofit/>
          </a:bodyPr>
          <a:lstStyle/>
          <a:p>
            <a:r>
              <a:rPr lang="es-MX" sz="2400" dirty="0"/>
              <a:t>El Plan de Emergencia </a:t>
            </a:r>
            <a:r>
              <a:rPr lang="es-MX" sz="2400" dirty="0" smtClean="0"/>
              <a:t>en </a:t>
            </a:r>
            <a:r>
              <a:rPr lang="es-MX" sz="2400" dirty="0"/>
              <a:t>la sección 4 del Manual </a:t>
            </a:r>
            <a:r>
              <a:rPr lang="es-MX" sz="2400" dirty="0" smtClean="0"/>
              <a:t>SMS indica que:</a:t>
            </a:r>
            <a:r>
              <a:rPr lang="es-MX" sz="2400" dirty="0"/>
              <a:t/>
            </a:r>
            <a:br>
              <a:rPr lang="es-MX" sz="2400" dirty="0"/>
            </a:br>
            <a:endParaRPr lang="es-MX" sz="2400" dirty="0"/>
          </a:p>
        </p:txBody>
      </p:sp>
      <p:sp>
        <p:nvSpPr>
          <p:cNvPr id="3" name="Rectángulo 2"/>
          <p:cNvSpPr/>
          <p:nvPr/>
        </p:nvSpPr>
        <p:spPr>
          <a:xfrm>
            <a:off x="1327004" y="1128451"/>
            <a:ext cx="6978019" cy="1477328"/>
          </a:xfrm>
          <a:prstGeom prst="rect">
            <a:avLst/>
          </a:prstGeom>
        </p:spPr>
        <p:txBody>
          <a:bodyPr wrap="square">
            <a:spAutoFit/>
          </a:bodyPr>
          <a:lstStyle/>
          <a:p>
            <a:pPr marL="285750" indent="-285750" algn="just">
              <a:buFont typeface="Wingdings" panose="05000000000000000000" pitchFamily="2" charset="2"/>
              <a:buChar char="q"/>
            </a:pPr>
            <a:r>
              <a:rPr lang="es-MX" dirty="0"/>
              <a:t>El Gerente de Seguridad es la persona responsable de coordinar todas las actividades, esfuerzos, materiales, personal y facilidades, en coordinación </a:t>
            </a:r>
            <a:r>
              <a:rPr lang="es-MX" dirty="0" smtClean="0"/>
              <a:t>constante </a:t>
            </a:r>
            <a:r>
              <a:rPr lang="es-MX" dirty="0"/>
              <a:t>con el Gerente General</a:t>
            </a:r>
            <a:r>
              <a:rPr lang="es-MX" dirty="0" smtClean="0"/>
              <a:t>.</a:t>
            </a:r>
          </a:p>
          <a:p>
            <a:pPr marL="285750" indent="-285750" algn="just">
              <a:buFont typeface="Wingdings" panose="05000000000000000000" pitchFamily="2" charset="2"/>
              <a:buChar char="q"/>
            </a:pPr>
            <a:r>
              <a:rPr lang="es-MX" dirty="0"/>
              <a:t>El Piloto al Mando de una aeronave es el encargado de dirigir todas las Operaciones </a:t>
            </a:r>
            <a:r>
              <a:rPr lang="es-MX" dirty="0" smtClean="0"/>
              <a:t>de Emergencia </a:t>
            </a:r>
            <a:r>
              <a:rPr lang="es-MX" dirty="0"/>
              <a:t>dentro de </a:t>
            </a:r>
            <a:r>
              <a:rPr lang="es-MX" dirty="0" smtClean="0"/>
              <a:t>ésta.</a:t>
            </a:r>
            <a:endParaRPr lang="es-MX" dirty="0"/>
          </a:p>
        </p:txBody>
      </p:sp>
      <p:sp>
        <p:nvSpPr>
          <p:cNvPr id="6" name="Rectángulo 5"/>
          <p:cNvSpPr/>
          <p:nvPr/>
        </p:nvSpPr>
        <p:spPr>
          <a:xfrm>
            <a:off x="731724" y="2722980"/>
            <a:ext cx="5194623" cy="3970318"/>
          </a:xfrm>
          <a:prstGeom prst="rect">
            <a:avLst/>
          </a:prstGeom>
          <a:solidFill>
            <a:schemeClr val="tx2">
              <a:lumMod val="10000"/>
              <a:lumOff val="90000"/>
            </a:schemeClr>
          </a:solidFill>
        </p:spPr>
        <p:txBody>
          <a:bodyPr wrap="square">
            <a:spAutoFit/>
          </a:bodyPr>
          <a:lstStyle/>
          <a:p>
            <a:pPr algn="just"/>
            <a:r>
              <a:rPr lang="es-MX" sz="1400" dirty="0" smtClean="0"/>
              <a:t>1. Notificar </a:t>
            </a:r>
            <a:r>
              <a:rPr lang="es-MX" sz="1400" dirty="0"/>
              <a:t>al ejecutivo responsable sobre la situación en todo momento.</a:t>
            </a:r>
          </a:p>
          <a:p>
            <a:pPr algn="just"/>
            <a:r>
              <a:rPr lang="es-MX" sz="1400" dirty="0"/>
              <a:t>2. </a:t>
            </a:r>
            <a:r>
              <a:rPr lang="es-MX" sz="1400" dirty="0" smtClean="0"/>
              <a:t>Convocar </a:t>
            </a:r>
            <a:r>
              <a:rPr lang="es-MX" sz="1400" dirty="0"/>
              <a:t>al grupo que participará en la solución de la emergencia.</a:t>
            </a:r>
          </a:p>
          <a:p>
            <a:pPr algn="just"/>
            <a:r>
              <a:rPr lang="es-MX" sz="1400" dirty="0"/>
              <a:t>3. Solicitar toda la información necesaria a las distintas áreas que ayuden a la respuesta oportuna sobre el evento.</a:t>
            </a:r>
          </a:p>
          <a:p>
            <a:pPr algn="just"/>
            <a:r>
              <a:rPr lang="es-MX" sz="1400" dirty="0"/>
              <a:t>4. Administrar todos los recursos humanos y materiales para la respuesta a la emergencia.</a:t>
            </a:r>
          </a:p>
          <a:p>
            <a:pPr algn="just"/>
            <a:r>
              <a:rPr lang="es-MX" sz="1400" dirty="0"/>
              <a:t>5. Trasladarse al lugar del evento para recabar la mayor cantidad posible de información </a:t>
            </a:r>
            <a:r>
              <a:rPr lang="es-MX" sz="1400" dirty="0" smtClean="0"/>
              <a:t>relevante.</a:t>
            </a:r>
            <a:endParaRPr lang="es-MX" sz="1400" dirty="0"/>
          </a:p>
          <a:p>
            <a:pPr algn="just"/>
            <a:r>
              <a:rPr lang="es-MX" sz="1400" dirty="0"/>
              <a:t>6. Resguardar las evidencias que ayuden a la investigación del evento.</a:t>
            </a:r>
          </a:p>
          <a:p>
            <a:pPr algn="just"/>
            <a:r>
              <a:rPr lang="es-MX" sz="1400" dirty="0"/>
              <a:t>7. Registra fotográficamente el lugar de los hechos.</a:t>
            </a:r>
          </a:p>
          <a:p>
            <a:pPr algn="just"/>
            <a:r>
              <a:rPr lang="es-MX" sz="1400" dirty="0"/>
              <a:t>8. Proporcionar toda la información que ya se haya corroborado al vocero.</a:t>
            </a:r>
          </a:p>
          <a:p>
            <a:pPr algn="just"/>
            <a:r>
              <a:rPr lang="es-MX" sz="1400" dirty="0"/>
              <a:t>9. En caso de emergencia en el aeropuerto se integrará al Centro de Operaciones de Emergencia (COE) del aeropuerto. </a:t>
            </a:r>
          </a:p>
          <a:p>
            <a:pPr algn="just"/>
            <a:r>
              <a:rPr lang="es-MX" sz="1400" dirty="0"/>
              <a:t>10. El Piloto al Mando de la aeronave es encargado de dirigir todas las Operaciones de Emergencia dentro de ésta, en caso de que este </a:t>
            </a:r>
          </a:p>
          <a:p>
            <a:pPr algn="just"/>
            <a:r>
              <a:rPr lang="es-MX" sz="1400" dirty="0"/>
              <a:t>resulte lesionado, el copiloto toma la responsabilidad.</a:t>
            </a:r>
          </a:p>
        </p:txBody>
      </p:sp>
      <p:pic>
        <p:nvPicPr>
          <p:cNvPr id="7" name="Imagen 6"/>
          <p:cNvPicPr>
            <a:picLocks noChangeAspect="1"/>
          </p:cNvPicPr>
          <p:nvPr/>
        </p:nvPicPr>
        <p:blipFill>
          <a:blip r:embed="rId2"/>
          <a:stretch>
            <a:fillRect/>
          </a:stretch>
        </p:blipFill>
        <p:spPr>
          <a:xfrm>
            <a:off x="6185139" y="3546809"/>
            <a:ext cx="2552340" cy="1701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3"/>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148657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758" y="313377"/>
            <a:ext cx="7633742" cy="428495"/>
          </a:xfrm>
        </p:spPr>
        <p:txBody>
          <a:bodyPr>
            <a:noAutofit/>
          </a:bodyPr>
          <a:lstStyle/>
          <a:p>
            <a:r>
              <a:rPr lang="es-MX" sz="2400" dirty="0"/>
              <a:t>SECCIÓN 4.- PLAN DE RESPUESTA ANTE EMERGENCIAS</a:t>
            </a:r>
          </a:p>
        </p:txBody>
      </p:sp>
      <p:sp>
        <p:nvSpPr>
          <p:cNvPr id="3" name="Rectángulo 2"/>
          <p:cNvSpPr/>
          <p:nvPr/>
        </p:nvSpPr>
        <p:spPr>
          <a:xfrm>
            <a:off x="835298" y="955923"/>
            <a:ext cx="6978019" cy="2031325"/>
          </a:xfrm>
          <a:prstGeom prst="rect">
            <a:avLst/>
          </a:prstGeom>
        </p:spPr>
        <p:txBody>
          <a:bodyPr wrap="square">
            <a:spAutoFit/>
          </a:bodyPr>
          <a:lstStyle/>
          <a:p>
            <a:pPr marL="285750" indent="-285750" algn="just">
              <a:buFont typeface="Wingdings" panose="05000000000000000000" pitchFamily="2" charset="2"/>
              <a:buChar char="q"/>
            </a:pPr>
            <a:r>
              <a:rPr lang="es-MX" b="1" dirty="0" smtClean="0"/>
              <a:t>OBJETIVO</a:t>
            </a:r>
          </a:p>
          <a:p>
            <a:pPr lvl="1" algn="just"/>
            <a:r>
              <a:rPr lang="es-MX" dirty="0" smtClean="0"/>
              <a:t>Describir </a:t>
            </a:r>
            <a:r>
              <a:rPr lang="es-MX" dirty="0"/>
              <a:t>las acciones de coordinación que se deben realizar cuando ocurra un incidente y/o accidente aéreo</a:t>
            </a:r>
            <a:r>
              <a:rPr lang="es-MX" dirty="0" smtClean="0"/>
              <a:t>.</a:t>
            </a:r>
          </a:p>
          <a:p>
            <a:pPr lvl="1" algn="just"/>
            <a:endParaRPr lang="es-MX" dirty="0" smtClean="0"/>
          </a:p>
          <a:p>
            <a:pPr marL="285750" indent="-285750" algn="just">
              <a:buFont typeface="Wingdings" panose="05000000000000000000" pitchFamily="2" charset="2"/>
              <a:buChar char="q"/>
            </a:pPr>
            <a:r>
              <a:rPr lang="es-MX" dirty="0" smtClean="0"/>
              <a:t> </a:t>
            </a:r>
            <a:r>
              <a:rPr lang="es-MX" b="1" dirty="0"/>
              <a:t>INTEGRANTES Y RESPONSABILIDADES</a:t>
            </a:r>
          </a:p>
          <a:p>
            <a:pPr lvl="1" algn="just"/>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835298" y="2627670"/>
            <a:ext cx="7973538" cy="2172003"/>
          </a:xfrm>
          <a:prstGeom prst="rect">
            <a:avLst/>
          </a:prstGeom>
        </p:spPr>
      </p:pic>
      <p:pic>
        <p:nvPicPr>
          <p:cNvPr id="9" name="Imagen 8"/>
          <p:cNvPicPr>
            <a:picLocks noChangeAspect="1"/>
          </p:cNvPicPr>
          <p:nvPr/>
        </p:nvPicPr>
        <p:blipFill>
          <a:blip r:embed="rId4"/>
          <a:stretch>
            <a:fillRect/>
          </a:stretch>
        </p:blipFill>
        <p:spPr>
          <a:xfrm>
            <a:off x="3200400" y="4917051"/>
            <a:ext cx="2652630" cy="17684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61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400" dirty="0" smtClean="0"/>
              <a:t>PROCEDIMIENTO </a:t>
            </a:r>
            <a:r>
              <a:rPr lang="es-MX" sz="2400" dirty="0"/>
              <a:t>PARA MANTENER LAS OPERACIONES DE MANERA SEGURA</a:t>
            </a:r>
          </a:p>
        </p:txBody>
      </p:sp>
      <p:sp>
        <p:nvSpPr>
          <p:cNvPr id="3" name="Rectángulo 2"/>
          <p:cNvSpPr/>
          <p:nvPr/>
        </p:nvSpPr>
        <p:spPr>
          <a:xfrm>
            <a:off x="465824" y="964550"/>
            <a:ext cx="8358997" cy="6432530"/>
          </a:xfrm>
          <a:prstGeom prst="rect">
            <a:avLst/>
          </a:prstGeom>
        </p:spPr>
        <p:txBody>
          <a:bodyPr wrap="square">
            <a:spAutoFit/>
          </a:bodyPr>
          <a:lstStyle/>
          <a:p>
            <a:pPr marL="285750" indent="-285750" algn="just">
              <a:buFont typeface="Wingdings" panose="05000000000000000000" pitchFamily="2" charset="2"/>
              <a:buChar char="q"/>
            </a:pPr>
            <a:r>
              <a:rPr lang="es-MX" b="1" dirty="0"/>
              <a:t>REPORTE DE COMBUSTIBLE MÍNIMO (MINIMUM FUEL ADVISORY</a:t>
            </a:r>
            <a:r>
              <a:rPr lang="es-MX" b="1" dirty="0" smtClean="0"/>
              <a:t>)</a:t>
            </a:r>
          </a:p>
          <a:p>
            <a:pPr algn="just"/>
            <a:endParaRPr lang="es-MX" b="1" dirty="0"/>
          </a:p>
          <a:p>
            <a:pPr lvl="1" algn="ctr"/>
            <a:r>
              <a:rPr lang="es-MX" b="1" u="sng" dirty="0">
                <a:effectLst>
                  <a:outerShdw blurRad="38100" dist="38100" dir="2700000" algn="tl">
                    <a:srgbClr val="000000">
                      <a:alpha val="43137"/>
                    </a:srgbClr>
                  </a:outerShdw>
                </a:effectLst>
              </a:rPr>
              <a:t>Piloto al </a:t>
            </a:r>
            <a:r>
              <a:rPr lang="es-MX" b="1" u="sng" dirty="0" smtClean="0">
                <a:effectLst>
                  <a:outerShdw blurRad="38100" dist="38100" dir="2700000" algn="tl">
                    <a:srgbClr val="000000">
                      <a:alpha val="43137"/>
                    </a:srgbClr>
                  </a:outerShdw>
                </a:effectLst>
              </a:rPr>
              <a:t>Mando</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smtClean="0"/>
              <a:t>Informa </a:t>
            </a:r>
            <a:r>
              <a:rPr lang="es-MX" sz="1600" dirty="0"/>
              <a:t>al ATC de su cantidad mínima de combustible, cuando su suministro de combustible ha alcanzado un estado donde tiene únicamente para allegar a su destino y no </a:t>
            </a:r>
            <a:r>
              <a:rPr lang="es-MX" sz="1600" dirty="0" smtClean="0"/>
              <a:t>puede aceptar </a:t>
            </a:r>
            <a:r>
              <a:rPr lang="es-MX" sz="1600" dirty="0"/>
              <a:t>demoras.</a:t>
            </a:r>
          </a:p>
          <a:p>
            <a:pPr marL="628650" lvl="1" indent="-171450" algn="just">
              <a:buFont typeface="Wingdings" panose="05000000000000000000" pitchFamily="2" charset="2"/>
              <a:buChar char="ü"/>
            </a:pPr>
            <a:r>
              <a:rPr lang="es-MX" sz="1600" dirty="0" smtClean="0"/>
              <a:t>Tiene </a:t>
            </a:r>
            <a:r>
              <a:rPr lang="es-MX" sz="1600" dirty="0"/>
              <a:t>conocimiento de que no es una situación de emergencia, pero que es solamente un aviso que indica que, si recibe una demora a su llegada, se puede convertir </a:t>
            </a:r>
            <a:r>
              <a:rPr lang="es-MX" sz="1600" dirty="0" smtClean="0"/>
              <a:t>en emergencia</a:t>
            </a:r>
            <a:r>
              <a:rPr lang="es-MX" sz="1600" dirty="0"/>
              <a:t>.</a:t>
            </a:r>
          </a:p>
          <a:p>
            <a:pPr marL="628650" lvl="1" indent="-171450" algn="just">
              <a:buFont typeface="Wingdings" panose="05000000000000000000" pitchFamily="2" charset="2"/>
              <a:buChar char="ü"/>
            </a:pPr>
            <a:r>
              <a:rPr lang="es-MX" sz="1600" dirty="0" smtClean="0"/>
              <a:t>Tiene </a:t>
            </a:r>
            <a:r>
              <a:rPr lang="es-MX" sz="1600" dirty="0"/>
              <a:t>conocimiento sobre el aviso de mínimo de combustible y que no implica una necesidad de prioridad de tráfico.</a:t>
            </a:r>
          </a:p>
          <a:p>
            <a:pPr marL="628650" lvl="1" indent="-171450" algn="just">
              <a:buFont typeface="Wingdings" panose="05000000000000000000" pitchFamily="2" charset="2"/>
              <a:buChar char="ü"/>
            </a:pPr>
            <a:r>
              <a:rPr lang="es-MX" sz="1600" dirty="0" smtClean="0"/>
              <a:t>Si </a:t>
            </a:r>
            <a:r>
              <a:rPr lang="es-MX" sz="1600" dirty="0"/>
              <a:t>el remanente de combustible utilizable sugiere una necesidad de prioridad de tráfico para asegurar un aterrizaje seguro, se deberá declarar en emergencia reportando poco </a:t>
            </a:r>
            <a:r>
              <a:rPr lang="es-MX" sz="1600" dirty="0" smtClean="0"/>
              <a:t>combustible y </a:t>
            </a:r>
            <a:r>
              <a:rPr lang="es-MX" sz="1600" dirty="0"/>
              <a:t>el remanente en minutos.</a:t>
            </a:r>
          </a:p>
          <a:p>
            <a:pPr marL="628650" lvl="1" indent="-171450" algn="just">
              <a:buFont typeface="Wingdings" panose="05000000000000000000" pitchFamily="2" charset="2"/>
              <a:buChar char="ü"/>
            </a:pPr>
            <a:r>
              <a:rPr lang="es-MX" sz="1600" dirty="0" smtClean="0"/>
              <a:t>El </a:t>
            </a:r>
            <a:r>
              <a:rPr lang="es-MX" sz="1600" dirty="0"/>
              <a:t>remanente en minutos es una frase usada por pilotos o controladores, relativa al combustible remanente a bordo hasta que los motores se apaguen por falta de éste.</a:t>
            </a:r>
          </a:p>
          <a:p>
            <a:pPr marL="628650" lvl="1" indent="-171450" algn="just">
              <a:buFont typeface="Wingdings" panose="05000000000000000000" pitchFamily="2" charset="2"/>
              <a:buChar char="ü"/>
            </a:pPr>
            <a:r>
              <a:rPr lang="es-MX" sz="1600" dirty="0" smtClean="0"/>
              <a:t>Cuando </a:t>
            </a:r>
            <a:r>
              <a:rPr lang="es-MX" sz="1600" dirty="0"/>
              <a:t>se transmite tal información en respuesta a alguna pregunta del controlador o a un aviso precautorio indicado por el </a:t>
            </a:r>
            <a:r>
              <a:rPr lang="es-MX" sz="1600" dirty="0" smtClean="0"/>
              <a:t>piloto </a:t>
            </a:r>
            <a:r>
              <a:rPr lang="es-MX" sz="1600" dirty="0"/>
              <a:t>hacia el tráfico aéreo, los pilotos deben contestar </a:t>
            </a:r>
            <a:r>
              <a:rPr lang="es-MX" sz="1600" dirty="0" smtClean="0"/>
              <a:t>la cantidad </a:t>
            </a:r>
            <a:r>
              <a:rPr lang="es-MX" sz="1600" dirty="0"/>
              <a:t>aproximada en minutos, en los cuales la aeronave puede continuar con el combustible remanente. Toda reserva de combustible debe ser incluida en el reporte efectuado, </a:t>
            </a:r>
            <a:r>
              <a:rPr lang="es-MX" sz="1600" dirty="0" smtClean="0"/>
              <a:t>tomando en </a:t>
            </a:r>
            <a:r>
              <a:rPr lang="es-MX" sz="1600" dirty="0"/>
              <a:t>cuenta inclusive algún error de indicación de los instrumentos de combustible.</a:t>
            </a:r>
          </a:p>
          <a:p>
            <a:pPr lvl="1" algn="just"/>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420180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0716" y="930045"/>
            <a:ext cx="8358997" cy="2893100"/>
          </a:xfrm>
          <a:prstGeom prst="rect">
            <a:avLst/>
          </a:prstGeom>
        </p:spPr>
        <p:txBody>
          <a:bodyPr wrap="square">
            <a:spAutoFit/>
          </a:bodyPr>
          <a:lstStyle/>
          <a:p>
            <a:pPr marL="285750" indent="-285750" algn="just">
              <a:buFont typeface="Wingdings" panose="05000000000000000000" pitchFamily="2" charset="2"/>
              <a:buChar char="q"/>
            </a:pPr>
            <a:r>
              <a:rPr lang="es-MX" b="1" dirty="0"/>
              <a:t>INCIDENTES A BORDO - Fuego En Cabina.</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a:t>Cuando se ha desarrollado una situación de fuego, se deberá tomar el extintor apropiado más próximo a inmediatamente atacar e l fuego. Simultáneamente atacar el fuego.</a:t>
            </a:r>
          </a:p>
          <a:p>
            <a:pPr marL="628650" lvl="1" indent="-171450" algn="just">
              <a:buFont typeface="Wingdings" panose="05000000000000000000" pitchFamily="2" charset="2"/>
              <a:buChar char="ü"/>
            </a:pPr>
            <a:r>
              <a:rPr lang="es-MX" sz="1600" dirty="0"/>
              <a:t>Deberá desconectarse la alimentación eléctrica de la zona afectada si esto es posible. El sistema de oxígeno de pasajeros solamente debe usarse en caso de una pérdida de presión </a:t>
            </a:r>
            <a:r>
              <a:rPr lang="es-MX" sz="1600" dirty="0" smtClean="0"/>
              <a:t>en cabina</a:t>
            </a:r>
            <a:r>
              <a:rPr lang="es-MX" sz="1600" dirty="0"/>
              <a:t>. </a:t>
            </a:r>
            <a:endParaRPr lang="es-MX" sz="1600" dirty="0" smtClean="0"/>
          </a:p>
          <a:p>
            <a:pPr marL="628650" lvl="1" indent="-171450" algn="just">
              <a:buFont typeface="Wingdings" panose="05000000000000000000" pitchFamily="2" charset="2"/>
              <a:buChar char="ü"/>
            </a:pPr>
            <a:r>
              <a:rPr lang="es-MX" sz="1600" dirty="0" smtClean="0"/>
              <a:t>Al </a:t>
            </a:r>
            <a:r>
              <a:rPr lang="es-MX" sz="1600" dirty="0"/>
              <a:t>atacar el fuego, el agente extintor deberá ser dirigido a la base de las flamas en la orilla cercana y donde nace el fuego, y después, progresivamente hacia abajo y hacia arriba. </a:t>
            </a:r>
            <a:endParaRPr lang="es-MX" sz="1600" dirty="0" smtClean="0"/>
          </a:p>
          <a:p>
            <a:pPr marL="628650" lvl="1" indent="-171450" algn="just">
              <a:buFont typeface="Wingdings" panose="05000000000000000000" pitchFamily="2" charset="2"/>
              <a:buChar char="ü"/>
            </a:pPr>
            <a:r>
              <a:rPr lang="es-MX" sz="1600" dirty="0" smtClean="0"/>
              <a:t>La boquilla </a:t>
            </a:r>
            <a:r>
              <a:rPr lang="es-MX" sz="1600" dirty="0"/>
              <a:t>de descarga deberá moverse lentamente de lado a lado.</a:t>
            </a:r>
            <a:endParaRPr lang="es-MX" dirty="0"/>
          </a:p>
          <a:p>
            <a:pPr marL="285750" indent="-285750" algn="just">
              <a:buFont typeface="Wingdings" panose="05000000000000000000" pitchFamily="2" charset="2"/>
              <a:buChar char="q"/>
            </a:pPr>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6716024" y="3671798"/>
            <a:ext cx="1847850" cy="2533650"/>
          </a:xfrm>
          <a:prstGeom prst="rect">
            <a:avLst/>
          </a:prstGeom>
          <a:ln>
            <a:noFill/>
          </a:ln>
          <a:effectLst>
            <a:outerShdw blurRad="190500" algn="tl" rotWithShape="0">
              <a:srgbClr val="000000">
                <a:alpha val="70000"/>
              </a:srgbClr>
            </a:outerShdw>
          </a:effectLst>
        </p:spPr>
      </p:pic>
      <p:sp>
        <p:nvSpPr>
          <p:cNvPr id="5" name="Rectángulo 4"/>
          <p:cNvSpPr/>
          <p:nvPr/>
        </p:nvSpPr>
        <p:spPr>
          <a:xfrm>
            <a:off x="930132" y="3860134"/>
            <a:ext cx="5391510" cy="2308324"/>
          </a:xfrm>
          <a:prstGeom prst="rect">
            <a:avLst/>
          </a:prstGeom>
          <a:solidFill>
            <a:schemeClr val="accent1">
              <a:lumMod val="20000"/>
              <a:lumOff val="80000"/>
            </a:schemeClr>
          </a:solidFill>
        </p:spPr>
        <p:txBody>
          <a:bodyPr wrap="square">
            <a:spAutoFit/>
          </a:bodyPr>
          <a:lstStyle/>
          <a:p>
            <a:r>
              <a:rPr lang="es-MX" sz="1600" b="1" dirty="0"/>
              <a:t>Las siguientes precauciones deberán ser observadas cuando se usen extintores:</a:t>
            </a:r>
          </a:p>
          <a:p>
            <a:r>
              <a:rPr lang="es-MX" sz="1600" dirty="0"/>
              <a:t>1) El extintor de agua no deberá usarse cableado eléctrico, a menos que la fuente de alimentación esté sin energía.</a:t>
            </a:r>
          </a:p>
          <a:p>
            <a:r>
              <a:rPr lang="es-MX" sz="1600" dirty="0"/>
              <a:t>2) El extintor de polvo químico seco puede reducir la visibilidad en zonas estrechas.</a:t>
            </a:r>
          </a:p>
          <a:p>
            <a:r>
              <a:rPr lang="es-MX" sz="1600" dirty="0"/>
              <a:t>3) El extintor de CO2, puede causar escozor en la piel Si es necesario, solicitar que se lleven extintores de fuego portátiles adicionales al lugar en donde existe el fuego.</a:t>
            </a:r>
          </a:p>
        </p:txBody>
      </p:sp>
    </p:spTree>
    <p:extLst>
      <p:ext uri="{BB962C8B-B14F-4D97-AF65-F5344CB8AC3E}">
        <p14:creationId xmlns:p14="http://schemas.microsoft.com/office/powerpoint/2010/main" val="223685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7504" y="1048359"/>
            <a:ext cx="8358997" cy="5109091"/>
          </a:xfrm>
          <a:prstGeom prst="rect">
            <a:avLst/>
          </a:prstGeom>
        </p:spPr>
        <p:txBody>
          <a:bodyPr wrap="square">
            <a:spAutoFit/>
          </a:bodyPr>
          <a:lstStyle/>
          <a:p>
            <a:pPr marL="285750" indent="-285750" algn="just">
              <a:buFont typeface="Wingdings" panose="05000000000000000000" pitchFamily="2" charset="2"/>
              <a:buChar char="q"/>
            </a:pPr>
            <a:r>
              <a:rPr lang="es-MX" b="1" dirty="0"/>
              <a:t>ANUNCIOS DE EMERGENCIA PLANEADA PARA ACUATIZAJE</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dirty="0"/>
              <a:t>Acciones previas al anuncio.</a:t>
            </a:r>
          </a:p>
          <a:p>
            <a:pPr lvl="2" algn="just"/>
            <a:r>
              <a:rPr lang="es-MX" sz="1600" dirty="0"/>
              <a:t>1. El piloto al mando encenderá todas las luces de cabina mientras se efectúen los anuncios y se hagan las demostraciones de seguridad correspondientes.</a:t>
            </a:r>
          </a:p>
          <a:p>
            <a:pPr lvl="2" algn="just"/>
            <a:r>
              <a:rPr lang="es-MX" sz="1600" dirty="0"/>
              <a:t>2. El piloto al mando hará los siguientes anuncios:</a:t>
            </a:r>
          </a:p>
          <a:p>
            <a:pPr marL="628650" lvl="1" indent="-171450" algn="just">
              <a:buFont typeface="Wingdings" panose="05000000000000000000" pitchFamily="2" charset="2"/>
              <a:buChar char="ü"/>
            </a:pPr>
            <a:r>
              <a:rPr lang="es-MX" sz="1600" b="1" dirty="0"/>
              <a:t>Obtener la Atención de los Pasajeros:</a:t>
            </a:r>
          </a:p>
          <a:p>
            <a:pPr lvl="2" algn="just"/>
            <a:r>
              <a:rPr lang="es-MX" sz="1600" dirty="0"/>
              <a:t>a. Señores pasajeros, necesitamos su atención.</a:t>
            </a:r>
          </a:p>
          <a:p>
            <a:pPr lvl="2" algn="just"/>
            <a:r>
              <a:rPr lang="es-MX" sz="1600" dirty="0"/>
              <a:t>b. Efectuaremos un acuatizaje de emergencia. Estamos capacitados para manejar esta situación.</a:t>
            </a:r>
          </a:p>
          <a:p>
            <a:pPr lvl="2" algn="just"/>
            <a:r>
              <a:rPr lang="es-MX" sz="1600" dirty="0"/>
              <a:t>c. Permanezca en calma y siga las instrucciones.</a:t>
            </a:r>
          </a:p>
          <a:p>
            <a:pPr marL="628650" lvl="1" indent="-171450" algn="just">
              <a:buFont typeface="Wingdings" panose="05000000000000000000" pitchFamily="2" charset="2"/>
              <a:buChar char="ü"/>
            </a:pPr>
            <a:r>
              <a:rPr lang="es-MX" sz="1600" b="1" dirty="0"/>
              <a:t>POSICIONES DE LOS PASAJEROS PARA EL AMARIZAJE/ATERRIZAJE</a:t>
            </a:r>
          </a:p>
          <a:p>
            <a:pPr lvl="1" algn="just"/>
            <a:r>
              <a:rPr lang="es-MX" sz="1600" dirty="0"/>
              <a:t>Zapatos, Objetos Punzocortantes y/o Sueltos:</a:t>
            </a:r>
          </a:p>
          <a:p>
            <a:pPr lvl="2" algn="just"/>
            <a:r>
              <a:rPr lang="es-MX" sz="1600" dirty="0" smtClean="0"/>
              <a:t>• Quítense los zapatos.</a:t>
            </a:r>
          </a:p>
          <a:p>
            <a:pPr lvl="2" algn="just"/>
            <a:r>
              <a:rPr lang="es-MX" sz="1600" dirty="0" smtClean="0"/>
              <a:t>• </a:t>
            </a:r>
            <a:r>
              <a:rPr lang="es-MX" sz="1600" dirty="0"/>
              <a:t>Quítense todos los artículos con punta o filo como plumas y joyería.</a:t>
            </a:r>
          </a:p>
          <a:p>
            <a:pPr lvl="2" algn="just"/>
            <a:r>
              <a:rPr lang="es-MX" sz="1600" dirty="0"/>
              <a:t>• Quítense corbatas y pañoletas. Quítense los zapatos de tacón puntiagudo.</a:t>
            </a:r>
          </a:p>
          <a:p>
            <a:pPr lvl="2" algn="just"/>
            <a:r>
              <a:rPr lang="es-MX" sz="1600" dirty="0"/>
              <a:t>• Quítense los anteojos y guárdelos en un calcetín o en sus bolsillos.</a:t>
            </a:r>
          </a:p>
          <a:p>
            <a:pPr lvl="2" algn="just"/>
            <a:r>
              <a:rPr lang="es-MX" sz="1600" dirty="0" smtClean="0"/>
              <a:t>• No ponga nada en el asiento frente a usted.</a:t>
            </a:r>
          </a:p>
          <a:p>
            <a:pPr lvl="2" algn="just"/>
            <a:r>
              <a:rPr lang="es-MX" sz="1600" dirty="0" smtClean="0"/>
              <a:t>• </a:t>
            </a:r>
            <a:r>
              <a:rPr lang="es-MX" sz="1600" dirty="0"/>
              <a:t>Les recordamos que está estrictamente prohibido fumar</a:t>
            </a:r>
            <a:r>
              <a:rPr lang="es-MX" sz="1600" dirty="0" smtClean="0"/>
              <a:t>.</a:t>
            </a:r>
          </a:p>
          <a:p>
            <a:pPr lvl="2" algn="just"/>
            <a:endParaRPr lang="es-MX" dirty="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6" name="Imagen 5"/>
          <p:cNvPicPr>
            <a:picLocks noChangeAspect="1"/>
          </p:cNvPicPr>
          <p:nvPr/>
        </p:nvPicPr>
        <p:blipFill>
          <a:blip r:embed="rId3"/>
          <a:stretch>
            <a:fillRect/>
          </a:stretch>
        </p:blipFill>
        <p:spPr>
          <a:xfrm>
            <a:off x="6763110" y="5361337"/>
            <a:ext cx="2066118" cy="1425621"/>
          </a:xfrm>
          <a:prstGeom prst="rect">
            <a:avLst/>
          </a:prstGeom>
        </p:spPr>
      </p:pic>
    </p:spTree>
    <p:extLst>
      <p:ext uri="{BB962C8B-B14F-4D97-AF65-F5344CB8AC3E}">
        <p14:creationId xmlns:p14="http://schemas.microsoft.com/office/powerpoint/2010/main" val="420103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567505" y="1048359"/>
            <a:ext cx="7996370" cy="5816977"/>
          </a:xfrm>
          <a:prstGeom prst="rect">
            <a:avLst/>
          </a:prstGeom>
        </p:spPr>
        <p:txBody>
          <a:bodyPr wrap="square">
            <a:spAutoFit/>
          </a:bodyPr>
          <a:lstStyle/>
          <a:p>
            <a:pPr marL="285750" indent="-285750" algn="just">
              <a:buFont typeface="Wingdings" panose="05000000000000000000" pitchFamily="2" charset="2"/>
              <a:buChar char="q"/>
            </a:pPr>
            <a:r>
              <a:rPr lang="es-MX" b="1" dirty="0"/>
              <a:t>ANUNCIOS DE EMERGENCIA PLANEADA PARA ACUATIZAJE</a:t>
            </a:r>
          </a:p>
          <a:p>
            <a:pPr lvl="1" algn="ctr"/>
            <a:endParaRPr lang="es-MX" b="1" u="sng" dirty="0">
              <a:effectLst>
                <a:outerShdw blurRad="38100" dist="38100" dir="2700000" algn="tl">
                  <a:srgbClr val="000000">
                    <a:alpha val="43137"/>
                  </a:srgbClr>
                </a:outerShdw>
              </a:effectLst>
            </a:endParaRPr>
          </a:p>
          <a:p>
            <a:pPr marL="628650" lvl="1" indent="-171450" algn="just">
              <a:buFont typeface="Wingdings" panose="05000000000000000000" pitchFamily="2" charset="2"/>
              <a:buChar char="ü"/>
            </a:pPr>
            <a:r>
              <a:rPr lang="es-MX" sz="1600" b="1" dirty="0"/>
              <a:t>Ponerse los chalecos salvavidas:</a:t>
            </a:r>
          </a:p>
          <a:p>
            <a:pPr lvl="1" algn="just"/>
            <a:r>
              <a:rPr lang="es-MX" sz="1600" dirty="0"/>
              <a:t>- Saque la bolsa que está debajo de su asiento.</a:t>
            </a:r>
          </a:p>
          <a:p>
            <a:pPr marL="742950" lvl="1" indent="-285750" algn="just">
              <a:buFontTx/>
              <a:buChar char="-"/>
            </a:pPr>
            <a:r>
              <a:rPr lang="es-MX" sz="1600" dirty="0" smtClean="0"/>
              <a:t>Ábrala </a:t>
            </a:r>
            <a:r>
              <a:rPr lang="es-MX" sz="1600" dirty="0"/>
              <a:t>jalando la cinta y saque el chaleco. Pase la cabeza a través de la abertura. Abroche las hebillas al frente y jale las cintas para ajustarlo a su cintura. Justo antes de salir del avión </a:t>
            </a:r>
            <a:r>
              <a:rPr lang="es-MX" sz="1600" dirty="0" smtClean="0"/>
              <a:t>jale las </a:t>
            </a:r>
            <a:r>
              <a:rPr lang="es-MX" sz="1600" dirty="0"/>
              <a:t>placas rojas para inflarlo. Los tubos de hule sirven para inflarlo con la boca en caso necesario. No infle el chaleco dentro del avión. Si necesita ayuda espere en su lugar y lo asistiremos</a:t>
            </a:r>
            <a:r>
              <a:rPr lang="es-MX" sz="1600" dirty="0" smtClean="0"/>
              <a:t>.</a:t>
            </a:r>
            <a:endParaRPr lang="es-MX" dirty="0" smtClean="0"/>
          </a:p>
          <a:p>
            <a:pPr marL="742950" lvl="1" indent="-285750" algn="just">
              <a:buFont typeface="Wingdings" panose="05000000000000000000" pitchFamily="2" charset="2"/>
              <a:buChar char="ü"/>
            </a:pPr>
            <a:r>
              <a:rPr lang="es-MX" sz="1600" b="1" dirty="0"/>
              <a:t>ANUNCIOS DE EMERGENCIA PLANEADA PARA ATERRIZAJE.</a:t>
            </a:r>
          </a:p>
          <a:p>
            <a:pPr algn="just"/>
            <a:r>
              <a:rPr lang="es-MX" sz="1600" dirty="0"/>
              <a:t>Obtener La Atención de Los Pasajeros:</a:t>
            </a:r>
          </a:p>
          <a:p>
            <a:pPr lvl="1" algn="just"/>
            <a:r>
              <a:rPr lang="es-MX" sz="1600" dirty="0"/>
              <a:t>- Señores pasajeros, necesitamos su atención.</a:t>
            </a:r>
          </a:p>
          <a:p>
            <a:pPr lvl="1" algn="just"/>
            <a:r>
              <a:rPr lang="es-MX" sz="1600" dirty="0"/>
              <a:t>- Efectuaremos un aterrizaje de emergencia. Estamos capacitados para manejar esta situación.</a:t>
            </a:r>
          </a:p>
          <a:p>
            <a:pPr lvl="1" algn="just"/>
            <a:r>
              <a:rPr lang="es-MX" sz="1600" dirty="0"/>
              <a:t>- Permanezca en calma y siga las instrucciones. Objetos punzo cortantes y/o sueltos:</a:t>
            </a:r>
          </a:p>
          <a:p>
            <a:pPr lvl="1" algn="just"/>
            <a:r>
              <a:rPr lang="es-MX" sz="1600" dirty="0"/>
              <a:t>- Quítense todos los artículos con punta o filo como plumas y joyería.</a:t>
            </a:r>
          </a:p>
          <a:p>
            <a:pPr lvl="1" algn="just"/>
            <a:r>
              <a:rPr lang="es-MX" sz="1600" dirty="0"/>
              <a:t>- Quítense corbatas y pañoletas. Quítense los zapatos de tacón puntiagudo.</a:t>
            </a:r>
          </a:p>
          <a:p>
            <a:pPr lvl="1" algn="just"/>
            <a:r>
              <a:rPr lang="es-MX" sz="1600" dirty="0"/>
              <a:t>- Quítense los anteojos y guárdelos en un calcetín o en sus bolsillos. Abróchese el cinturón de seguridad:</a:t>
            </a:r>
          </a:p>
          <a:p>
            <a:pPr lvl="1" algn="just"/>
            <a:r>
              <a:rPr lang="es-MX" sz="1600" dirty="0"/>
              <a:t>- Abróchese su cinturón de seguridad. Introduzca la punta metálica en la hebilla y póngale lo más ajustado y debajo posible. Cuando le indiquemos cinturones fuera, levante la </a:t>
            </a:r>
            <a:r>
              <a:rPr lang="es-MX" sz="1600" dirty="0" smtClean="0"/>
              <a:t>tapa </a:t>
            </a:r>
            <a:r>
              <a:rPr lang="es-MX" sz="1600" dirty="0"/>
              <a:t>de la hebilla.</a:t>
            </a:r>
          </a:p>
          <a:p>
            <a:pPr marL="742950" lvl="1" indent="-285750" algn="just">
              <a:buFontTx/>
              <a:buChar char="-"/>
            </a:pP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pic>
        <p:nvPicPr>
          <p:cNvPr id="4" name="Imagen 3"/>
          <p:cNvPicPr>
            <a:picLocks noChangeAspect="1"/>
          </p:cNvPicPr>
          <p:nvPr/>
        </p:nvPicPr>
        <p:blipFill>
          <a:blip r:embed="rId3"/>
          <a:stretch>
            <a:fillRect/>
          </a:stretch>
        </p:blipFill>
        <p:spPr>
          <a:xfrm>
            <a:off x="7594750" y="1418147"/>
            <a:ext cx="1147044" cy="645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790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0132" y="211222"/>
            <a:ext cx="7633742" cy="428495"/>
          </a:xfrm>
        </p:spPr>
        <p:txBody>
          <a:bodyPr>
            <a:noAutofit/>
          </a:bodyPr>
          <a:lstStyle/>
          <a:p>
            <a:r>
              <a:rPr lang="es-MX" sz="2000" dirty="0" smtClean="0"/>
              <a:t>PROCEDIMIENTO </a:t>
            </a:r>
            <a:r>
              <a:rPr lang="es-MX" sz="2000" dirty="0"/>
              <a:t>PARA MANTENER LAS OPERACIONES DE MANERA SEGURA</a:t>
            </a:r>
          </a:p>
        </p:txBody>
      </p:sp>
      <p:sp>
        <p:nvSpPr>
          <p:cNvPr id="3" name="Rectángulo 2"/>
          <p:cNvSpPr/>
          <p:nvPr/>
        </p:nvSpPr>
        <p:spPr>
          <a:xfrm>
            <a:off x="748818" y="1238141"/>
            <a:ext cx="7996370" cy="4770537"/>
          </a:xfrm>
          <a:prstGeom prst="rect">
            <a:avLst/>
          </a:prstGeom>
        </p:spPr>
        <p:txBody>
          <a:bodyPr wrap="square">
            <a:spAutoFit/>
          </a:bodyPr>
          <a:lstStyle/>
          <a:p>
            <a:pPr marL="742950" lvl="1" indent="-285750" algn="just">
              <a:buFont typeface="Wingdings" panose="05000000000000000000" pitchFamily="2" charset="2"/>
              <a:buChar char="ü"/>
            </a:pPr>
            <a:r>
              <a:rPr lang="es-MX" sz="1600" b="1" dirty="0"/>
              <a:t>Describir Posición de Impacto:</a:t>
            </a:r>
          </a:p>
          <a:p>
            <a:pPr lvl="1" algn="just"/>
            <a:r>
              <a:rPr lang="es-MX" sz="1600" dirty="0"/>
              <a:t>- Le daremos una señal para que adopte una posición de seguridad que será la palabra “</a:t>
            </a:r>
            <a:r>
              <a:rPr lang="es-MX" sz="1600" b="1" dirty="0"/>
              <a:t>Impacto</a:t>
            </a:r>
            <a:r>
              <a:rPr lang="es-MX" sz="1600" dirty="0"/>
              <a:t>”.</a:t>
            </a:r>
          </a:p>
          <a:p>
            <a:pPr lvl="1" algn="just"/>
            <a:r>
              <a:rPr lang="es-MX" sz="1600" dirty="0"/>
              <a:t>- Cuando escuche la señal, coloque ambos pies en el suelo, ponga las manos sobre el respaldo que está frente a usted con los brazos cruzados. Ponga la cabeza sobre sus brazos, </a:t>
            </a:r>
            <a:r>
              <a:rPr lang="es-MX" sz="1600" dirty="0" smtClean="0"/>
              <a:t>si no </a:t>
            </a:r>
            <a:r>
              <a:rPr lang="es-MX" sz="1600" dirty="0"/>
              <a:t>hay asiento frente a usted o no lo alcanza agáchese, ponga la cabeza sobre sus rodillas y abrace sus piernas.</a:t>
            </a:r>
          </a:p>
          <a:p>
            <a:pPr lvl="1" algn="just"/>
            <a:r>
              <a:rPr lang="es-MX" sz="1600" dirty="0"/>
              <a:t>- Permanezca en esta posición hasta que el avión se detenga totalmente y siga las instrucciones de la tripulación.</a:t>
            </a:r>
          </a:p>
          <a:p>
            <a:pPr algn="just"/>
            <a:r>
              <a:rPr lang="es-MX" sz="1600" dirty="0"/>
              <a:t>Existen dos tipos de aterrizaje y acuatizaje de emergencia, los planeados y los no planeados, para ambos se han diseñado una serie de procedimientos que ayudarán a la tripulación y </a:t>
            </a:r>
            <a:r>
              <a:rPr lang="es-MX" sz="1600" dirty="0" smtClean="0"/>
              <a:t>a los </a:t>
            </a:r>
            <a:r>
              <a:rPr lang="es-MX" sz="1600" dirty="0"/>
              <a:t>pasajeros:</a:t>
            </a:r>
          </a:p>
          <a:p>
            <a:pPr lvl="1" algn="just"/>
            <a:r>
              <a:rPr lang="es-MX" sz="1600" dirty="0"/>
              <a:t>- Preparación de la cabina</a:t>
            </a:r>
          </a:p>
          <a:p>
            <a:pPr lvl="1" algn="just"/>
            <a:r>
              <a:rPr lang="es-MX" sz="1600" dirty="0"/>
              <a:t>- Sobrevivir al impacto</a:t>
            </a:r>
          </a:p>
          <a:p>
            <a:pPr lvl="1" algn="just"/>
            <a:r>
              <a:rPr lang="es-MX" sz="1600" dirty="0"/>
              <a:t>- Escapar del avión</a:t>
            </a:r>
          </a:p>
          <a:p>
            <a:pPr lvl="1" algn="just"/>
            <a:r>
              <a:rPr lang="es-MX" sz="1600" dirty="0" smtClean="0"/>
              <a:t>- Sobrevivir </a:t>
            </a:r>
            <a:r>
              <a:rPr lang="es-MX" sz="1600" dirty="0"/>
              <a:t>a los </a:t>
            </a:r>
            <a:r>
              <a:rPr lang="es-MX" sz="1600" dirty="0" smtClean="0"/>
              <a:t>elementos.</a:t>
            </a:r>
          </a:p>
          <a:p>
            <a:pPr algn="just"/>
            <a:r>
              <a:rPr lang="es-MX" sz="1600" dirty="0" smtClean="0"/>
              <a:t>Los </a:t>
            </a:r>
            <a:r>
              <a:rPr lang="es-MX" sz="1600" dirty="0"/>
              <a:t>procedimientos de emergencia en un acuatizaje son básicamente los mismos que en un aterrizaje, sin embargo, la flotación es un punto importante por considerar en una </a:t>
            </a:r>
            <a:r>
              <a:rPr lang="es-MX" sz="1600" dirty="0" smtClean="0"/>
              <a:t>emergencia en </a:t>
            </a:r>
            <a:r>
              <a:rPr lang="es-MX" sz="1600" dirty="0"/>
              <a:t>el agua.</a:t>
            </a:r>
            <a:endParaRPr lang="es-MX" sz="1600" dirty="0" smtClean="0"/>
          </a:p>
        </p:txBody>
      </p:sp>
      <p:pic>
        <p:nvPicPr>
          <p:cNvPr id="8" name="Imagen 7"/>
          <p:cNvPicPr>
            <a:picLocks noChangeAspect="1"/>
          </p:cNvPicPr>
          <p:nvPr/>
        </p:nvPicPr>
        <p:blipFill>
          <a:blip r:embed="rId2"/>
          <a:stretch>
            <a:fillRect/>
          </a:stretch>
        </p:blipFill>
        <p:spPr>
          <a:xfrm>
            <a:off x="6914079" y="6289094"/>
            <a:ext cx="2005634" cy="568906"/>
          </a:xfrm>
          <a:prstGeom prst="rect">
            <a:avLst/>
          </a:prstGeom>
        </p:spPr>
      </p:pic>
    </p:spTree>
    <p:extLst>
      <p:ext uri="{BB962C8B-B14F-4D97-AF65-F5344CB8AC3E}">
        <p14:creationId xmlns:p14="http://schemas.microsoft.com/office/powerpoint/2010/main" val="300529101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67</TotalTime>
  <Words>2237</Words>
  <Application>Microsoft Office PowerPoint</Application>
  <PresentationFormat>Presentación en pantalla (4:3)</PresentationFormat>
  <Paragraphs>146</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Gill Sans MT</vt:lpstr>
      <vt:lpstr>Impact</vt:lpstr>
      <vt:lpstr>Wingdings</vt:lpstr>
      <vt:lpstr>Badge</vt:lpstr>
      <vt:lpstr>Plan de respuesta a emergencias</vt:lpstr>
      <vt:lpstr>El Plan de Emergencia es la sección 4 del Manual SMS y comprende: </vt:lpstr>
      <vt:lpstr>El Plan de Emergencia en la sección 4 del Manual SMS indica que: </vt:lpstr>
      <vt:lpstr>SECCIÓN 4.- PLAN DE RESPUESTA ANTE EMERGENCIAS</vt:lpstr>
      <vt:lpstr>PROCEDIMIENTO PARA MANTENER LAS OPERACIONES DE MANERA SEGURA</vt:lpstr>
      <vt:lpstr>PROCEDIMIENTO PARA MANTENER LAS OPERACIONES DE MANERA SEGURA</vt:lpstr>
      <vt:lpstr>PROCEDIMIENTO PARA MANTENER LAS OPERACIONES DE MANERA SEGURA</vt:lpstr>
      <vt:lpstr>PROCEDIMIENTO PARA MANTENER LAS OPERACIONES DE MANERA SEGURA</vt:lpstr>
      <vt:lpstr>PROCEDIMIENTO PARA MANTENER LAS OPERACIONES DE MANERA SEGURA</vt:lpstr>
      <vt:lpstr>PROCEDIMIENTOS DE EVACUACIÓN</vt:lpstr>
      <vt:lpstr>ANUNCIOS DE EMERGENCIA PLANEADA PARA ATERRIZAJE.</vt:lpstr>
      <vt:lpstr>PROCEDIMIENTO PARA MANTENER LAS OPERACIONES O ACTIVIDADES AÉREAS DE MANERA SEGURA, O DE SER NECESARIO  RESTABLECERLAS A LA NORMALIDAD TAN PRONTO COMO SEA POSIBLE.</vt:lpstr>
      <vt:lpstr>PROCEDIMIENTO PARA MANTENER LAS OPERACIONES O ACTIVIDADES AÉREAS DE MANERA SEGURA, O DE SER NECESARIO  RESTABLECERLAS A LA NORMALIDAD TAN PRONTO COMO SEA POSIBLE.</vt:lpstr>
      <vt:lpstr>SIMULACROS DE EMERGENCIA</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respuesta a emergencias</dc:title>
  <dc:creator>Isabel Castro Hernandez</dc:creator>
  <cp:lastModifiedBy>Isabel Castro Hernandez</cp:lastModifiedBy>
  <cp:revision>18</cp:revision>
  <dcterms:created xsi:type="dcterms:W3CDTF">2025-04-15T18:59:13Z</dcterms:created>
  <dcterms:modified xsi:type="dcterms:W3CDTF">2025-04-15T20:07:02Z</dcterms:modified>
</cp:coreProperties>
</file>