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63" r:id="rId11"/>
    <p:sldId id="264" r:id="rId12"/>
    <p:sldId id="265" r:id="rId13"/>
    <p:sldId id="266" r:id="rId14"/>
    <p:sldId id="267" r:id="rId15"/>
    <p:sldId id="273" r:id="rId16"/>
    <p:sldId id="276" r:id="rId17"/>
    <p:sldId id="275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</p:sldIdLst>
  <p:sldSz cx="18288000" cy="10287000"/>
  <p:notesSz cx="6858000" cy="9144000"/>
  <p:embeddedFontLst>
    <p:embeddedFont>
      <p:font typeface="Sugo Display" panose="020B0604020202020204" charset="0"/>
      <p:regular r:id="rId47"/>
    </p:embeddedFont>
    <p:embeddedFont>
      <p:font typeface="Arial Black" panose="020B0A04020102020204" pitchFamily="34" charset="0"/>
      <p:bold r:id="rId48"/>
    </p:embeddedFont>
    <p:embeddedFont>
      <p:font typeface="Poppins" panose="020B0604020202020204" charset="0"/>
      <p:regular r:id="rId49"/>
    </p:embeddedFont>
    <p:embeddedFont>
      <p:font typeface="Arial Narrow" panose="020B0606020202030204" pitchFamily="34" charset="0"/>
      <p:regular r:id="rId50"/>
      <p:bold r:id="rId51"/>
      <p:italic r:id="rId52"/>
      <p:boldItalic r:id="rId53"/>
    </p:embeddedFont>
    <p:embeddedFont>
      <p:font typeface="BNLKJA+Calibri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ejaVu Sans" panose="020B0603030804020204" pitchFamily="34" charset="0"/>
      <p:regular r:id="rId59"/>
      <p:bold r:id="rId60"/>
      <p:italic r:id="rId61"/>
      <p:boldItalic r:id="rId62"/>
    </p:embeddedFont>
    <p:embeddedFont>
      <p:font typeface="Lato Bold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662"/>
    <a:srgbClr val="D96709"/>
    <a:srgbClr val="ECBE14"/>
    <a:srgbClr val="FFB13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96370" autoAdjust="0"/>
  </p:normalViewPr>
  <p:slideViewPr>
    <p:cSldViewPr>
      <p:cViewPr varScale="1">
        <p:scale>
          <a:sx n="72" d="100"/>
          <a:sy n="72" d="100"/>
        </p:scale>
        <p:origin x="7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7677" y="1"/>
            <a:ext cx="805519" cy="2673351"/>
            <a:chOff x="0" y="0"/>
            <a:chExt cx="212153" cy="704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53" cy="704092"/>
            </a:xfrm>
            <a:custGeom>
              <a:avLst/>
              <a:gdLst/>
              <a:ahLst/>
              <a:cxnLst/>
              <a:rect l="l" t="t" r="r" b="b"/>
              <a:pathLst>
                <a:path w="212153" h="704092">
                  <a:moveTo>
                    <a:pt x="0" y="0"/>
                  </a:moveTo>
                  <a:lnTo>
                    <a:pt x="212153" y="0"/>
                  </a:lnTo>
                  <a:lnTo>
                    <a:pt x="212153" y="704092"/>
                  </a:lnTo>
                  <a:lnTo>
                    <a:pt x="0" y="704092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2153" cy="75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7677" y="7613650"/>
            <a:ext cx="805519" cy="2673351"/>
            <a:chOff x="0" y="0"/>
            <a:chExt cx="212153" cy="704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153" cy="704092"/>
            </a:xfrm>
            <a:custGeom>
              <a:avLst/>
              <a:gdLst/>
              <a:ahLst/>
              <a:cxnLst/>
              <a:rect l="l" t="t" r="r" b="b"/>
              <a:pathLst>
                <a:path w="212153" h="704092">
                  <a:moveTo>
                    <a:pt x="0" y="0"/>
                  </a:moveTo>
                  <a:lnTo>
                    <a:pt x="212153" y="0"/>
                  </a:lnTo>
                  <a:lnTo>
                    <a:pt x="212153" y="704092"/>
                  </a:lnTo>
                  <a:lnTo>
                    <a:pt x="0" y="704092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2153" cy="75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56763">
                <a:moveTo>
                  <a:pt x="0" y="0"/>
                </a:moveTo>
                <a:lnTo>
                  <a:pt x="18288000" y="0"/>
                </a:lnTo>
                <a:lnTo>
                  <a:pt x="18288000" y="10256763"/>
                </a:lnTo>
                <a:lnTo>
                  <a:pt x="0" y="10256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16863" b="-1686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300201" y="3190876"/>
            <a:ext cx="2546351" cy="7096125"/>
            <a:chOff x="0" y="0"/>
            <a:chExt cx="670644" cy="19517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0644" cy="1951724"/>
            </a:xfrm>
            <a:custGeom>
              <a:avLst/>
              <a:gdLst/>
              <a:ahLst/>
              <a:cxnLst/>
              <a:rect l="l" t="t" r="r" b="b"/>
              <a:pathLst>
                <a:path w="670644" h="1951724">
                  <a:moveTo>
                    <a:pt x="155060" y="0"/>
                  </a:moveTo>
                  <a:lnTo>
                    <a:pt x="515583" y="0"/>
                  </a:lnTo>
                  <a:cubicBezTo>
                    <a:pt x="601221" y="0"/>
                    <a:pt x="670644" y="69423"/>
                    <a:pt x="670644" y="155060"/>
                  </a:cubicBezTo>
                  <a:lnTo>
                    <a:pt x="670644" y="1796663"/>
                  </a:lnTo>
                  <a:cubicBezTo>
                    <a:pt x="670644" y="1882301"/>
                    <a:pt x="601221" y="1951724"/>
                    <a:pt x="515583" y="1951724"/>
                  </a:cubicBezTo>
                  <a:lnTo>
                    <a:pt x="155060" y="1951724"/>
                  </a:lnTo>
                  <a:cubicBezTo>
                    <a:pt x="113936" y="1951724"/>
                    <a:pt x="74496" y="1935387"/>
                    <a:pt x="45416" y="1906307"/>
                  </a:cubicBezTo>
                  <a:cubicBezTo>
                    <a:pt x="16337" y="1877228"/>
                    <a:pt x="0" y="1837788"/>
                    <a:pt x="0" y="1796663"/>
                  </a:cubicBezTo>
                  <a:lnTo>
                    <a:pt x="0" y="155060"/>
                  </a:lnTo>
                  <a:cubicBezTo>
                    <a:pt x="0" y="69423"/>
                    <a:pt x="69423" y="0"/>
                    <a:pt x="155060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70644" cy="1999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164930" y="1"/>
            <a:ext cx="7123071" cy="2015751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17676" y="4914900"/>
            <a:ext cx="11890579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8"/>
              </a:lnSpc>
            </a:pPr>
            <a:r>
              <a:rPr lang="en-US" sz="6600" smtClean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Recurrente </a:t>
            </a:r>
            <a:r>
              <a:rPr lang="en-US" sz="6600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SMS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5824200" y="-2940108"/>
            <a:ext cx="1435100" cy="5880217"/>
            <a:chOff x="0" y="0"/>
            <a:chExt cx="377969" cy="15486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824201" y="3409474"/>
            <a:ext cx="1435100" cy="1764780"/>
            <a:chOff x="0" y="0"/>
            <a:chExt cx="377969" cy="4647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7969" cy="464798"/>
            </a:xfrm>
            <a:custGeom>
              <a:avLst/>
              <a:gdLst/>
              <a:ahLst/>
              <a:cxnLst/>
              <a:rect l="l" t="t" r="r" b="b"/>
              <a:pathLst>
                <a:path w="377969" h="464798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275814"/>
                  </a:lnTo>
                  <a:cubicBezTo>
                    <a:pt x="377969" y="380187"/>
                    <a:pt x="293358" y="464798"/>
                    <a:pt x="188984" y="464798"/>
                  </a:cubicBezTo>
                  <a:lnTo>
                    <a:pt x="188984" y="464798"/>
                  </a:lnTo>
                  <a:cubicBezTo>
                    <a:pt x="138863" y="464798"/>
                    <a:pt x="90794" y="444887"/>
                    <a:pt x="55352" y="409446"/>
                  </a:cubicBezTo>
                  <a:cubicBezTo>
                    <a:pt x="19911" y="374004"/>
                    <a:pt x="0" y="325935"/>
                    <a:pt x="0" y="275814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77969" cy="512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69008" y="4991100"/>
            <a:ext cx="1435100" cy="5880217"/>
            <a:chOff x="0" y="0"/>
            <a:chExt cx="377969" cy="15486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523409" y="4638750"/>
            <a:ext cx="9546221" cy="34671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349" y="10325100"/>
            <a:ext cx="9546221" cy="34671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779" y="-3505200"/>
            <a:ext cx="9546221" cy="3467100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143001" y="1561712"/>
            <a:ext cx="10575331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751"/>
              </a:lnSpc>
            </a:pPr>
            <a:r>
              <a:rPr lang="es-MX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Capítulo 3: Cultura de seguridad operacional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50606">
            <a:off x="371147" y="1674261"/>
            <a:ext cx="572759" cy="537288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961208" y="2986841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Introducción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Cultura de seguridad operacional y gestión de la seguridad operacional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Desarrollo de una cultura positiva de seguridad operacional</a:t>
            </a: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4810275"/>
            <a:ext cx="6629400" cy="44140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35" name="Freeform 12"/>
          <p:cNvSpPr/>
          <p:nvPr/>
        </p:nvSpPr>
        <p:spPr>
          <a:xfrm>
            <a:off x="12649201" y="1696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45650"/>
            <a:ext cx="6578600" cy="641351"/>
            <a:chOff x="0" y="0"/>
            <a:chExt cx="1732635" cy="1689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2635" cy="168915"/>
            </a:xfrm>
            <a:custGeom>
              <a:avLst/>
              <a:gdLst/>
              <a:ahLst/>
              <a:cxnLst/>
              <a:rect l="l" t="t" r="r" b="b"/>
              <a:pathLst>
                <a:path w="1732635" h="168915">
                  <a:moveTo>
                    <a:pt x="0" y="0"/>
                  </a:moveTo>
                  <a:lnTo>
                    <a:pt x="1732635" y="0"/>
                  </a:lnTo>
                  <a:lnTo>
                    <a:pt x="1732635" y="168915"/>
                  </a:lnTo>
                  <a:lnTo>
                    <a:pt x="0" y="168915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32635" cy="216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47355" y="2168231"/>
            <a:ext cx="9108160" cy="6108563"/>
          </a:xfrm>
          <a:custGeom>
            <a:avLst/>
            <a:gdLst/>
            <a:ahLst/>
            <a:cxnLst/>
            <a:rect l="l" t="t" r="r" b="b"/>
            <a:pathLst>
              <a:path w="6451600" h="4326890">
                <a:moveTo>
                  <a:pt x="6224270" y="0"/>
                </a:moveTo>
                <a:lnTo>
                  <a:pt x="226060" y="0"/>
                </a:lnTo>
                <a:cubicBezTo>
                  <a:pt x="101600" y="0"/>
                  <a:pt x="0" y="101600"/>
                  <a:pt x="0" y="226060"/>
                </a:cubicBezTo>
                <a:lnTo>
                  <a:pt x="0" y="4326890"/>
                </a:lnTo>
                <a:lnTo>
                  <a:pt x="6451601" y="4326890"/>
                </a:lnTo>
                <a:lnTo>
                  <a:pt x="6451601" y="226060"/>
                </a:lnTo>
                <a:cubicBezTo>
                  <a:pt x="6450331" y="101600"/>
                  <a:pt x="6348731" y="0"/>
                  <a:pt x="6224270" y="0"/>
                </a:cubicBezTo>
                <a:close/>
                <a:moveTo>
                  <a:pt x="6252210" y="4043680"/>
                </a:moveTo>
                <a:lnTo>
                  <a:pt x="196851" y="4043680"/>
                </a:lnTo>
                <a:lnTo>
                  <a:pt x="196851" y="255270"/>
                </a:lnTo>
                <a:lnTo>
                  <a:pt x="6252210" y="255270"/>
                </a:lnTo>
                <a:lnTo>
                  <a:pt x="6252210" y="4043680"/>
                </a:lnTo>
                <a:close/>
              </a:path>
            </a:pathLst>
          </a:custGeom>
          <a:solidFill>
            <a:srgbClr val="939089"/>
          </a:solidFill>
        </p:spPr>
      </p:sp>
      <p:sp>
        <p:nvSpPr>
          <p:cNvPr id="7" name="Freeform 7"/>
          <p:cNvSpPr/>
          <p:nvPr/>
        </p:nvSpPr>
        <p:spPr>
          <a:xfrm>
            <a:off x="6666209" y="2137751"/>
            <a:ext cx="11268659" cy="6413364"/>
          </a:xfrm>
          <a:custGeom>
            <a:avLst/>
            <a:gdLst/>
            <a:ahLst/>
            <a:cxnLst/>
            <a:rect l="l" t="t" r="r" b="b"/>
            <a:pathLst>
              <a:path w="7981950" h="4542790">
                <a:moveTo>
                  <a:pt x="7239000" y="4348480"/>
                </a:moveTo>
                <a:lnTo>
                  <a:pt x="7239000" y="243840"/>
                </a:lnTo>
                <a:cubicBezTo>
                  <a:pt x="7239000" y="109220"/>
                  <a:pt x="7129780" y="0"/>
                  <a:pt x="6995160" y="0"/>
                </a:cubicBezTo>
                <a:lnTo>
                  <a:pt x="985520" y="0"/>
                </a:lnTo>
                <a:cubicBezTo>
                  <a:pt x="852170" y="0"/>
                  <a:pt x="742950" y="109220"/>
                  <a:pt x="742950" y="243840"/>
                </a:cubicBezTo>
                <a:lnTo>
                  <a:pt x="742950" y="4349750"/>
                </a:lnTo>
                <a:lnTo>
                  <a:pt x="0" y="4349750"/>
                </a:lnTo>
                <a:lnTo>
                  <a:pt x="0" y="4447540"/>
                </a:lnTo>
                <a:cubicBezTo>
                  <a:pt x="0" y="4500880"/>
                  <a:pt x="43180" y="4542790"/>
                  <a:pt x="95250" y="4542790"/>
                </a:cubicBezTo>
                <a:lnTo>
                  <a:pt x="7886700" y="4542790"/>
                </a:lnTo>
                <a:cubicBezTo>
                  <a:pt x="7940040" y="4542790"/>
                  <a:pt x="7981950" y="4499610"/>
                  <a:pt x="7981950" y="4447540"/>
                </a:cubicBezTo>
                <a:lnTo>
                  <a:pt x="7981950" y="4349750"/>
                </a:lnTo>
                <a:lnTo>
                  <a:pt x="7239000" y="4349750"/>
                </a:lnTo>
                <a:close/>
                <a:moveTo>
                  <a:pt x="4519930" y="4348480"/>
                </a:moveTo>
                <a:lnTo>
                  <a:pt x="4519930" y="4349750"/>
                </a:lnTo>
                <a:cubicBezTo>
                  <a:pt x="4519930" y="4403090"/>
                  <a:pt x="4476750" y="4445000"/>
                  <a:pt x="4424680" y="4445000"/>
                </a:cubicBezTo>
                <a:lnTo>
                  <a:pt x="3557270" y="4445000"/>
                </a:lnTo>
                <a:cubicBezTo>
                  <a:pt x="3503930" y="4445000"/>
                  <a:pt x="3462020" y="4401820"/>
                  <a:pt x="3462020" y="4349750"/>
                </a:cubicBezTo>
                <a:lnTo>
                  <a:pt x="3462020" y="4348480"/>
                </a:lnTo>
                <a:lnTo>
                  <a:pt x="765810" y="4348480"/>
                </a:lnTo>
                <a:lnTo>
                  <a:pt x="765810" y="247650"/>
                </a:lnTo>
                <a:cubicBezTo>
                  <a:pt x="765810" y="123190"/>
                  <a:pt x="867410" y="21590"/>
                  <a:pt x="991870" y="21590"/>
                </a:cubicBezTo>
                <a:lnTo>
                  <a:pt x="6990080" y="21590"/>
                </a:lnTo>
                <a:cubicBezTo>
                  <a:pt x="7114539" y="21590"/>
                  <a:pt x="7216139" y="123190"/>
                  <a:pt x="7216139" y="247650"/>
                </a:cubicBezTo>
                <a:lnTo>
                  <a:pt x="7216139" y="4348480"/>
                </a:lnTo>
                <a:lnTo>
                  <a:pt x="4519930" y="4348480"/>
                </a:lnTo>
                <a:close/>
              </a:path>
            </a:pathLst>
          </a:custGeom>
          <a:solidFill>
            <a:srgbClr val="EDC254"/>
          </a:solidFill>
        </p:spPr>
      </p:sp>
      <p:sp>
        <p:nvSpPr>
          <p:cNvPr id="8" name="Freeform 8"/>
          <p:cNvSpPr/>
          <p:nvPr/>
        </p:nvSpPr>
        <p:spPr>
          <a:xfrm>
            <a:off x="11551983" y="8278587"/>
            <a:ext cx="1495316" cy="136264"/>
          </a:xfrm>
          <a:custGeom>
            <a:avLst/>
            <a:gdLst/>
            <a:ahLst/>
            <a:cxnLst/>
            <a:rect l="l" t="t" r="r" b="b"/>
            <a:pathLst>
              <a:path w="1059180" h="96520">
                <a:moveTo>
                  <a:pt x="96520" y="96520"/>
                </a:moveTo>
                <a:lnTo>
                  <a:pt x="963930" y="96520"/>
                </a:lnTo>
                <a:cubicBezTo>
                  <a:pt x="1017270" y="96520"/>
                  <a:pt x="1059180" y="53340"/>
                  <a:pt x="1059180" y="1270"/>
                </a:cubicBezTo>
                <a:lnTo>
                  <a:pt x="1059180" y="0"/>
                </a:lnTo>
                <a:lnTo>
                  <a:pt x="0" y="0"/>
                </a:lnTo>
                <a:lnTo>
                  <a:pt x="0" y="1270"/>
                </a:lnTo>
                <a:cubicBezTo>
                  <a:pt x="0" y="53340"/>
                  <a:pt x="43180" y="96520"/>
                  <a:pt x="96520" y="96520"/>
                </a:cubicBezTo>
                <a:close/>
              </a:path>
            </a:pathLst>
          </a:custGeom>
          <a:solidFill>
            <a:srgbClr val="CCCCCC"/>
          </a:solidFill>
        </p:spPr>
      </p:sp>
      <p:sp>
        <p:nvSpPr>
          <p:cNvPr id="9" name="Freeform 9"/>
          <p:cNvSpPr/>
          <p:nvPr/>
        </p:nvSpPr>
        <p:spPr>
          <a:xfrm>
            <a:off x="6897499" y="8551113"/>
            <a:ext cx="10806079" cy="50203"/>
          </a:xfrm>
          <a:custGeom>
            <a:avLst/>
            <a:gdLst/>
            <a:ahLst/>
            <a:cxnLst/>
            <a:rect l="l" t="t" r="r" b="b"/>
            <a:pathLst>
              <a:path w="7654290" h="35560">
                <a:moveTo>
                  <a:pt x="0" y="0"/>
                </a:moveTo>
                <a:cubicBezTo>
                  <a:pt x="0" y="20320"/>
                  <a:pt x="16510" y="35560"/>
                  <a:pt x="35560" y="35560"/>
                </a:cubicBezTo>
                <a:lnTo>
                  <a:pt x="7618730" y="35560"/>
                </a:lnTo>
                <a:cubicBezTo>
                  <a:pt x="7639050" y="35560"/>
                  <a:pt x="7654290" y="19050"/>
                  <a:pt x="765429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</p:sp>
      <p:grpSp>
        <p:nvGrpSpPr>
          <p:cNvPr id="11" name="Group 11"/>
          <p:cNvGrpSpPr/>
          <p:nvPr/>
        </p:nvGrpSpPr>
        <p:grpSpPr>
          <a:xfrm>
            <a:off x="6477000" y="2911"/>
            <a:ext cx="6578600" cy="641351"/>
            <a:chOff x="0" y="0"/>
            <a:chExt cx="1732635" cy="1689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32635" cy="168915"/>
            </a:xfrm>
            <a:custGeom>
              <a:avLst/>
              <a:gdLst/>
              <a:ahLst/>
              <a:cxnLst/>
              <a:rect l="l" t="t" r="r" b="b"/>
              <a:pathLst>
                <a:path w="1732635" h="168915">
                  <a:moveTo>
                    <a:pt x="0" y="0"/>
                  </a:moveTo>
                  <a:lnTo>
                    <a:pt x="1732635" y="0"/>
                  </a:lnTo>
                  <a:lnTo>
                    <a:pt x="1732635" y="168915"/>
                  </a:lnTo>
                  <a:lnTo>
                    <a:pt x="0" y="168915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732635" cy="216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17023555" y="1821651"/>
            <a:ext cx="1248892" cy="365607"/>
          </a:xfrm>
          <a:custGeom>
            <a:avLst/>
            <a:gdLst/>
            <a:ahLst/>
            <a:cxnLst/>
            <a:rect l="l" t="t" r="r" b="b"/>
            <a:pathLst>
              <a:path w="1878686" h="469671">
                <a:moveTo>
                  <a:pt x="0" y="0"/>
                </a:moveTo>
                <a:lnTo>
                  <a:pt x="1878686" y="0"/>
                </a:lnTo>
                <a:lnTo>
                  <a:pt x="1878686" y="469671"/>
                </a:lnTo>
                <a:lnTo>
                  <a:pt x="0" y="469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Rectángulo 19"/>
          <p:cNvSpPr/>
          <p:nvPr/>
        </p:nvSpPr>
        <p:spPr>
          <a:xfrm>
            <a:off x="438484" y="1144237"/>
            <a:ext cx="9982220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La cultura de seguridad operacional describe: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84688" y="3037449"/>
            <a:ext cx="64529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“Cómo las personas se comportan en relación a la seguridad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operacional</a:t>
            </a:r>
            <a:r>
              <a:rPr lang="es-MX" sz="2000" spc="-224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y</a:t>
            </a:r>
            <a:r>
              <a:rPr lang="es-MX" sz="2000" spc="-224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riesgo</a:t>
            </a:r>
            <a:r>
              <a:rPr lang="es-MX" sz="2000" spc="-22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cuando</a:t>
            </a:r>
            <a:r>
              <a:rPr lang="es-MX" sz="2000" spc="-223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nadie</a:t>
            </a:r>
            <a:r>
              <a:rPr lang="es-MX" sz="2000" spc="-216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los</a:t>
            </a:r>
            <a:r>
              <a:rPr lang="es-MX" sz="2000" spc="-232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spc="-2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está</a:t>
            </a:r>
            <a:r>
              <a:rPr lang="es-MX" sz="2000" spc="-20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mirando”.</a:t>
            </a:r>
          </a:p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“</a:t>
            </a:r>
            <a:r>
              <a:rPr lang="es-MX" sz="2000" spc="-66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spc="-27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También</a:t>
            </a:r>
            <a:r>
              <a:rPr lang="es-MX" sz="2000" spc="592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es</a:t>
            </a:r>
            <a:r>
              <a:rPr lang="es-MX" sz="2000" spc="563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una</a:t>
            </a:r>
            <a:r>
              <a:rPr lang="es-MX" sz="2000" spc="57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expresión</a:t>
            </a:r>
            <a:r>
              <a:rPr lang="es-MX" sz="2000" spc="57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lang="es-MX" sz="2000" spc="569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como</a:t>
            </a:r>
            <a:r>
              <a:rPr lang="es-MX" sz="2000" spc="567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se</a:t>
            </a:r>
            <a:r>
              <a:rPr lang="es-MX" sz="2000" spc="568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percibe,</a:t>
            </a:r>
            <a:r>
              <a:rPr lang="es-MX" sz="2000" spc="58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spc="-16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valora</a:t>
            </a:r>
            <a:r>
              <a:rPr lang="es-MX" sz="2000" spc="58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y prioriza</a:t>
            </a:r>
            <a:r>
              <a:rPr lang="es-MX" sz="2000" spc="-21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lang="es-MX" sz="2000" spc="-227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seguridad</a:t>
            </a:r>
            <a:r>
              <a:rPr lang="es-MX" sz="2000" spc="-21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operacional”</a:t>
            </a:r>
          </a:p>
          <a:p>
            <a:endParaRPr lang="es-MX" sz="2000" dirty="0">
              <a:solidFill>
                <a:srgbClr val="2D3338"/>
              </a:solidFill>
              <a:latin typeface="BNLKJA+Calibri"/>
              <a:cs typeface="BNLKJA+Calibri"/>
            </a:endParaRPr>
          </a:p>
        </p:txBody>
      </p:sp>
      <p:sp>
        <p:nvSpPr>
          <p:cNvPr id="22" name="Freeform 12"/>
          <p:cNvSpPr/>
          <p:nvPr/>
        </p:nvSpPr>
        <p:spPr>
          <a:xfrm>
            <a:off x="12649201" y="-38100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2476500"/>
            <a:ext cx="8610600" cy="5424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485901"/>
            <a:ext cx="115824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La cultura de seguridad operacional y la gestión de la seguridad operacional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object 5"/>
          <p:cNvSpPr txBox="1"/>
          <p:nvPr/>
        </p:nvSpPr>
        <p:spPr>
          <a:xfrm>
            <a:off x="1028699" y="3390900"/>
            <a:ext cx="9486901" cy="223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891" indent="-342891" algn="just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spc="-2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Esta</a:t>
            </a:r>
            <a:r>
              <a:rPr sz="2000" spc="1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sección</a:t>
            </a:r>
            <a:r>
              <a:rPr sz="2000" spc="-1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describe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relación</a:t>
            </a:r>
            <a:r>
              <a:rPr sz="2000" spc="-12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spc="-13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entre</a:t>
            </a:r>
            <a:r>
              <a:rPr sz="2000" spc="13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cultura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sz="200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seguridad operacional y la gestión de seguridad operacional.</a:t>
            </a:r>
          </a:p>
          <a:p>
            <a:pPr marL="342891" indent="-342891" algn="just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 cultura de seguridad operacional tiene un impacto directo en</a:t>
            </a:r>
            <a:r>
              <a:rPr lang="es-MX" sz="2000" spc="-220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el</a:t>
            </a:r>
            <a:r>
              <a:rPr lang="es-MX" sz="2000" spc="-22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rendimiento</a:t>
            </a:r>
            <a:r>
              <a:rPr lang="es-MX" sz="2000" spc="-21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lang="es-MX" sz="2000" spc="-216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lang="es-MX" sz="2000" spc="-227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seguridad</a:t>
            </a:r>
            <a:r>
              <a:rPr lang="es-MX" sz="2000" spc="-219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operacional.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endParaRPr lang="es-MX" sz="2400" dirty="0">
              <a:solidFill>
                <a:srgbClr val="2D3338"/>
              </a:solidFill>
              <a:latin typeface="BNLKJA+Calibri"/>
              <a:cs typeface="BNLKJA+Calibri"/>
            </a:endParaRP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endParaRPr sz="2400" dirty="0">
              <a:solidFill>
                <a:srgbClr val="2D3338"/>
              </a:solidFill>
              <a:latin typeface="BNLKJA+Calibri"/>
              <a:cs typeface="BNLKJA+Calibri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/>
          <a:srcRect l="6204" r="5909"/>
          <a:stretch/>
        </p:blipFill>
        <p:spPr>
          <a:xfrm>
            <a:off x="10937876" y="4457700"/>
            <a:ext cx="6477001" cy="521493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0" name="Rectángulo 19"/>
          <p:cNvSpPr/>
          <p:nvPr/>
        </p:nvSpPr>
        <p:spPr>
          <a:xfrm>
            <a:off x="457200" y="5295900"/>
            <a:ext cx="1188720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Desarrollo de una cultura positiva de seguridad operacional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28699" y="7089202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000" dirty="0">
                <a:latin typeface="Arial Narrow" panose="020B0606020202030204" pitchFamily="34" charset="0"/>
              </a:rPr>
              <a:t>Esta sección presenta en la Tabla 5 ejemplos de los tipos de gestión y acciones de los empleados que permitirán o no una cultura positiva de seguridad operacional.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>
            <a:off x="14859001" y="8648701"/>
            <a:ext cx="3114143" cy="1247319"/>
            <a:chOff x="0" y="0"/>
            <a:chExt cx="820186" cy="328512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820186" cy="328512"/>
            </a:xfrm>
            <a:custGeom>
              <a:avLst/>
              <a:gdLst/>
              <a:ahLst/>
              <a:cxnLst/>
              <a:rect l="l" t="t" r="r" b="b"/>
              <a:pathLst>
                <a:path w="820186" h="328512">
                  <a:moveTo>
                    <a:pt x="126789" y="0"/>
                  </a:moveTo>
                  <a:lnTo>
                    <a:pt x="693397" y="0"/>
                  </a:lnTo>
                  <a:cubicBezTo>
                    <a:pt x="727023" y="0"/>
                    <a:pt x="759273" y="13358"/>
                    <a:pt x="783050" y="37136"/>
                  </a:cubicBezTo>
                  <a:cubicBezTo>
                    <a:pt x="806828" y="60913"/>
                    <a:pt x="820186" y="93162"/>
                    <a:pt x="820186" y="126789"/>
                  </a:cubicBezTo>
                  <a:lnTo>
                    <a:pt x="820186" y="201723"/>
                  </a:lnTo>
                  <a:cubicBezTo>
                    <a:pt x="820186" y="235350"/>
                    <a:pt x="806828" y="267599"/>
                    <a:pt x="783050" y="291376"/>
                  </a:cubicBezTo>
                  <a:cubicBezTo>
                    <a:pt x="759273" y="315154"/>
                    <a:pt x="727023" y="328512"/>
                    <a:pt x="693397" y="328512"/>
                  </a:cubicBezTo>
                  <a:lnTo>
                    <a:pt x="126789" y="328512"/>
                  </a:lnTo>
                  <a:cubicBezTo>
                    <a:pt x="56765" y="328512"/>
                    <a:pt x="0" y="271747"/>
                    <a:pt x="0" y="201723"/>
                  </a:cubicBezTo>
                  <a:lnTo>
                    <a:pt x="0" y="126789"/>
                  </a:lnTo>
                  <a:cubicBezTo>
                    <a:pt x="0" y="56765"/>
                    <a:pt x="56765" y="0"/>
                    <a:pt x="126789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2" name="TextBox 9"/>
            <p:cNvSpPr txBox="1"/>
            <p:nvPr/>
          </p:nvSpPr>
          <p:spPr>
            <a:xfrm>
              <a:off x="0" y="-47625"/>
              <a:ext cx="820186" cy="376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10"/>
          <p:cNvGrpSpPr/>
          <p:nvPr/>
        </p:nvGrpSpPr>
        <p:grpSpPr>
          <a:xfrm>
            <a:off x="15240" y="282801"/>
            <a:ext cx="4318000" cy="990600"/>
            <a:chOff x="0" y="0"/>
            <a:chExt cx="1189096" cy="188258"/>
          </a:xfrm>
        </p:grpSpPr>
        <p:sp>
          <p:nvSpPr>
            <p:cNvPr id="24" name="Freeform 11"/>
            <p:cNvSpPr/>
            <p:nvPr/>
          </p:nvSpPr>
          <p:spPr>
            <a:xfrm>
              <a:off x="0" y="0"/>
              <a:ext cx="1189096" cy="188258"/>
            </a:xfrm>
            <a:custGeom>
              <a:avLst/>
              <a:gdLst/>
              <a:ahLst/>
              <a:cxnLst/>
              <a:rect l="l" t="t" r="r" b="b"/>
              <a:pathLst>
                <a:path w="1189096" h="188258">
                  <a:moveTo>
                    <a:pt x="0" y="0"/>
                  </a:moveTo>
                  <a:lnTo>
                    <a:pt x="1189096" y="0"/>
                  </a:lnTo>
                  <a:lnTo>
                    <a:pt x="118909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5" name="TextBox 12"/>
            <p:cNvSpPr txBox="1"/>
            <p:nvPr/>
          </p:nvSpPr>
          <p:spPr>
            <a:xfrm>
              <a:off x="0" y="-47625"/>
              <a:ext cx="118909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18"/>
          <p:cNvGrpSpPr/>
          <p:nvPr/>
        </p:nvGrpSpPr>
        <p:grpSpPr>
          <a:xfrm>
            <a:off x="4572000" y="282801"/>
            <a:ext cx="1161907" cy="990600"/>
            <a:chOff x="0" y="0"/>
            <a:chExt cx="210726" cy="188258"/>
          </a:xfrm>
        </p:grpSpPr>
        <p:sp>
          <p:nvSpPr>
            <p:cNvPr id="27" name="Freeform 19"/>
            <p:cNvSpPr/>
            <p:nvPr/>
          </p:nvSpPr>
          <p:spPr>
            <a:xfrm>
              <a:off x="0" y="0"/>
              <a:ext cx="210726" cy="188258"/>
            </a:xfrm>
            <a:custGeom>
              <a:avLst/>
              <a:gdLst/>
              <a:ahLst/>
              <a:cxnLst/>
              <a:rect l="l" t="t" r="r" b="b"/>
              <a:pathLst>
                <a:path w="210726" h="188258">
                  <a:moveTo>
                    <a:pt x="0" y="0"/>
                  </a:moveTo>
                  <a:lnTo>
                    <a:pt x="210726" y="0"/>
                  </a:lnTo>
                  <a:lnTo>
                    <a:pt x="21072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8" name="TextBox 20"/>
            <p:cNvSpPr txBox="1"/>
            <p:nvPr/>
          </p:nvSpPr>
          <p:spPr>
            <a:xfrm>
              <a:off x="0" y="-47625"/>
              <a:ext cx="21072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0" name="Tab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743950"/>
              </p:ext>
            </p:extLst>
          </p:nvPr>
        </p:nvGraphicFramePr>
        <p:xfrm>
          <a:off x="1981200" y="3286275"/>
          <a:ext cx="13868400" cy="51816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622800">
                  <a:extLst>
                    <a:ext uri="{9D8B030D-6E8A-4147-A177-3AD203B41FA5}">
                      <a16:colId xmlns:a16="http://schemas.microsoft.com/office/drawing/2014/main" val="2818595623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1563767900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3476492033"/>
                    </a:ext>
                  </a:extLst>
                </a:gridCol>
              </a:tblGrid>
              <a:tr h="484611">
                <a:tc gridSpan="3">
                  <a:txBody>
                    <a:bodyPr/>
                    <a:lstStyle/>
                    <a:p>
                      <a:pPr algn="just"/>
                      <a:r>
                        <a:rPr lang="es-MX" sz="2000" dirty="0" smtClean="0">
                          <a:solidFill>
                            <a:schemeClr val="tx1"/>
                          </a:solidFill>
                        </a:rPr>
                        <a:t>Elemento                    Descripción general                                   Facilitadores                                                    Factores limitantes</a:t>
                      </a:r>
                      <a:endParaRPr lang="es-MX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752599"/>
                  </a:ext>
                </a:extLst>
              </a:tr>
              <a:tr h="484611">
                <a:tc gridSpan="3">
                  <a:txBody>
                    <a:bodyPr/>
                    <a:lstStyle/>
                    <a:p>
                      <a:pPr algn="just"/>
                      <a:r>
                        <a:rPr lang="es-MX" sz="2000" dirty="0" smtClean="0"/>
                        <a:t>Compromiso con la seguridad</a:t>
                      </a:r>
                      <a:endParaRPr lang="es-MX" sz="20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165758"/>
                  </a:ext>
                </a:extLst>
              </a:tr>
              <a:tr h="421238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 smtClean="0"/>
                        <a:t>El compromiso con la seguridad refleja hasta qué punto los niveles apropiados dentro de la organización tienen una actitud positiva hacia la seguridad y reconocen su importancia. La alta dirección debe estar genuinamente comprometida con lograr y mantener un alto nivel de seguridad, así como proporcionar a los empleados la motivación y los medios para hacerlo también.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/>
                        <a:t>La gerencia lidera la cultura de seguridad y motiva activamente a sus empleados para que se preocupen por la seguridad, no solo hablando, sino actuando como modelos a seguir.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/>
                        <a:t>La gerencia proporciona recursos para diversas tareas relacionadas con la seguridad (por ejemplo, capacitación).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/>
                        <a:t>Se establece una supervisión y gobernanza continua en la gestión de la seguridad.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/>
                        <a:t>La gerencia demuestra activamente que las ganancias, la reducción de costos y la eficiencia son la prioridad.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/>
                        <a:t>Las inversiones para mejorar la seguridad se realizan, en su mayoría, cuando son requeridas por regulaciones o después de accidentes.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/>
                        <a:t>No se ha establecido supervisión ni gobernanza en la gestión de la seguridad.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079324"/>
                  </a:ext>
                </a:extLst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533400" y="1756823"/>
            <a:ext cx="1417320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Desarrollo de una cultura positiva de seguridad operacional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0" y="0"/>
            <a:ext cx="601980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15600" y="1472136"/>
            <a:ext cx="7772400" cy="166165"/>
            <a:chOff x="0" y="0"/>
            <a:chExt cx="1222545" cy="1842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1289547" y="1832608"/>
            <a:ext cx="15017253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751"/>
              </a:lnSpc>
            </a:pPr>
            <a:r>
              <a:rPr lang="es-MX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Capítulo 4: Gestión del rendimiento de la seguridad operacional</a:t>
            </a:r>
          </a:p>
        </p:txBody>
      </p:sp>
      <p:sp>
        <p:nvSpPr>
          <p:cNvPr id="19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18"/>
          <p:cNvGrpSpPr/>
          <p:nvPr/>
        </p:nvGrpSpPr>
        <p:grpSpPr>
          <a:xfrm>
            <a:off x="1371600" y="9460866"/>
            <a:ext cx="16916400" cy="826135"/>
            <a:chOff x="0" y="0"/>
            <a:chExt cx="812800" cy="217583"/>
          </a:xfrm>
        </p:grpSpPr>
        <p:sp>
          <p:nvSpPr>
            <p:cNvPr id="21" name="Freeform 19"/>
            <p:cNvSpPr/>
            <p:nvPr/>
          </p:nvSpPr>
          <p:spPr>
            <a:xfrm>
              <a:off x="0" y="0"/>
              <a:ext cx="812800" cy="217583"/>
            </a:xfrm>
            <a:custGeom>
              <a:avLst/>
              <a:gdLst/>
              <a:ahLst/>
              <a:cxnLst/>
              <a:rect l="l" t="t" r="r" b="b"/>
              <a:pathLst>
                <a:path w="812800" h="217583">
                  <a:moveTo>
                    <a:pt x="0" y="0"/>
                  </a:moveTo>
                  <a:lnTo>
                    <a:pt x="812800" y="0"/>
                  </a:lnTo>
                  <a:lnTo>
                    <a:pt x="812800" y="217583"/>
                  </a:lnTo>
                  <a:lnTo>
                    <a:pt x="0" y="217583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2" name="TextBox 20"/>
            <p:cNvSpPr txBox="1"/>
            <p:nvPr/>
          </p:nvSpPr>
          <p:spPr>
            <a:xfrm>
              <a:off x="0" y="-47625"/>
              <a:ext cx="812800" cy="265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50606">
            <a:off x="550702" y="1882917"/>
            <a:ext cx="572759" cy="537288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676400" y="3294032"/>
            <a:ext cx="9144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Introducción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Objetivos de seguridad operacional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Indicadores (SPIs) y metas (</a:t>
            </a:r>
            <a:r>
              <a:rPr lang="es-MX" sz="2000" dirty="0" err="1">
                <a:latin typeface="Arial Narrow" panose="020B0606020202030204" pitchFamily="34" charset="0"/>
              </a:rPr>
              <a:t>SPTs</a:t>
            </a:r>
            <a:r>
              <a:rPr lang="es-MX" sz="2000" dirty="0">
                <a:latin typeface="Arial Narrow" panose="020B0606020202030204" pitchFamily="34" charset="0"/>
              </a:rPr>
              <a:t>)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Monitoreo del rendimiento de la seguridad operacional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Actualización de los objetivos de la seguridad operacional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3721591"/>
            <a:ext cx="4428907" cy="384761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6600">
            <a:off x="15611042" y="3477201"/>
            <a:ext cx="572759" cy="53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5824200" y="-2940108"/>
            <a:ext cx="1435100" cy="5880217"/>
            <a:chOff x="0" y="0"/>
            <a:chExt cx="377969" cy="15486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824201" y="3409474"/>
            <a:ext cx="1435100" cy="1764780"/>
            <a:chOff x="0" y="0"/>
            <a:chExt cx="377969" cy="4647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7969" cy="464798"/>
            </a:xfrm>
            <a:custGeom>
              <a:avLst/>
              <a:gdLst/>
              <a:ahLst/>
              <a:cxnLst/>
              <a:rect l="l" t="t" r="r" b="b"/>
              <a:pathLst>
                <a:path w="377969" h="464798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275814"/>
                  </a:lnTo>
                  <a:cubicBezTo>
                    <a:pt x="377969" y="380187"/>
                    <a:pt x="293358" y="464798"/>
                    <a:pt x="188984" y="464798"/>
                  </a:cubicBezTo>
                  <a:lnTo>
                    <a:pt x="188984" y="464798"/>
                  </a:lnTo>
                  <a:cubicBezTo>
                    <a:pt x="138863" y="464798"/>
                    <a:pt x="90794" y="444887"/>
                    <a:pt x="55352" y="409446"/>
                  </a:cubicBezTo>
                  <a:cubicBezTo>
                    <a:pt x="19911" y="374004"/>
                    <a:pt x="0" y="325935"/>
                    <a:pt x="0" y="275814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77969" cy="512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69008" y="4991100"/>
            <a:ext cx="1435100" cy="5880217"/>
            <a:chOff x="0" y="0"/>
            <a:chExt cx="377969" cy="15486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523409" y="4638750"/>
            <a:ext cx="9546221" cy="34671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349" y="10325100"/>
            <a:ext cx="9546221" cy="34671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779" y="-3505200"/>
            <a:ext cx="9546221" cy="3467100"/>
          </a:xfrm>
          <a:prstGeom prst="rect">
            <a:avLst/>
          </a:prstGeom>
        </p:spPr>
      </p:pic>
      <p:sp>
        <p:nvSpPr>
          <p:cNvPr id="35" name="Freeform 12"/>
          <p:cNvSpPr/>
          <p:nvPr/>
        </p:nvSpPr>
        <p:spPr>
          <a:xfrm>
            <a:off x="12557633" y="6457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Rectángulo 18"/>
          <p:cNvSpPr/>
          <p:nvPr/>
        </p:nvSpPr>
        <p:spPr>
          <a:xfrm>
            <a:off x="1596249" y="1409700"/>
            <a:ext cx="9820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La gestión del rendimiento de la seguridad operacional es fundamental para el funcionamiento de los SSP y SMS.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66" y="2400300"/>
            <a:ext cx="1029381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0" y="0"/>
            <a:ext cx="601980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15600" y="1472136"/>
            <a:ext cx="7772400" cy="166165"/>
            <a:chOff x="0" y="0"/>
            <a:chExt cx="1222545" cy="1842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18"/>
          <p:cNvGrpSpPr/>
          <p:nvPr/>
        </p:nvGrpSpPr>
        <p:grpSpPr>
          <a:xfrm>
            <a:off x="1371600" y="9460866"/>
            <a:ext cx="16916400" cy="826135"/>
            <a:chOff x="0" y="0"/>
            <a:chExt cx="812800" cy="217583"/>
          </a:xfrm>
        </p:grpSpPr>
        <p:sp>
          <p:nvSpPr>
            <p:cNvPr id="21" name="Freeform 19"/>
            <p:cNvSpPr/>
            <p:nvPr/>
          </p:nvSpPr>
          <p:spPr>
            <a:xfrm>
              <a:off x="0" y="0"/>
              <a:ext cx="812800" cy="217583"/>
            </a:xfrm>
            <a:custGeom>
              <a:avLst/>
              <a:gdLst/>
              <a:ahLst/>
              <a:cxnLst/>
              <a:rect l="l" t="t" r="r" b="b"/>
              <a:pathLst>
                <a:path w="812800" h="217583">
                  <a:moveTo>
                    <a:pt x="0" y="0"/>
                  </a:moveTo>
                  <a:lnTo>
                    <a:pt x="812800" y="0"/>
                  </a:lnTo>
                  <a:lnTo>
                    <a:pt x="812800" y="217583"/>
                  </a:lnTo>
                  <a:lnTo>
                    <a:pt x="0" y="217583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2" name="TextBox 20"/>
            <p:cNvSpPr txBox="1"/>
            <p:nvPr/>
          </p:nvSpPr>
          <p:spPr>
            <a:xfrm>
              <a:off x="0" y="-47625"/>
              <a:ext cx="812800" cy="265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1676400" y="3543301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Arial Narrow" panose="020B0606020202030204" pitchFamily="34" charset="0"/>
              </a:rPr>
              <a:t>Los objetivos pueden ser:</a:t>
            </a:r>
          </a:p>
          <a:p>
            <a:pPr algn="just"/>
            <a:endParaRPr lang="es-MX" sz="2000" dirty="0">
              <a:latin typeface="Arial Narrow" panose="020B0606020202030204" pitchFamily="34" charset="0"/>
            </a:endParaRPr>
          </a:p>
          <a:p>
            <a:pPr marL="285744" indent="-285744" algn="just">
              <a:buFont typeface="Wingdings" panose="05000000000000000000" pitchFamily="2" charset="2"/>
              <a:buChar char="ü"/>
            </a:pPr>
            <a:r>
              <a:rPr lang="es-MX" sz="2000" b="1" u="sng" dirty="0">
                <a:latin typeface="Arial Narrow" panose="020B0606020202030204" pitchFamily="34" charset="0"/>
              </a:rPr>
              <a:t>Orientados a procesos: </a:t>
            </a:r>
            <a:r>
              <a:rPr lang="es-MX" sz="2000" dirty="0">
                <a:latin typeface="Arial Narrow" panose="020B0606020202030204" pitchFamily="34" charset="0"/>
              </a:rPr>
              <a:t>Se establecen en términos de conductas seguras esperadas del personal operativo o la realización de acciones implementadas por la organización para gestionar el riesgo de seguridad operacional.</a:t>
            </a:r>
          </a:p>
          <a:p>
            <a:pPr algn="just"/>
            <a:endParaRPr lang="es-MX" sz="2000" dirty="0">
              <a:latin typeface="Arial Narrow" panose="020B0606020202030204" pitchFamily="34" charset="0"/>
            </a:endParaRPr>
          </a:p>
          <a:p>
            <a:pPr marL="285744" indent="-285744" algn="just">
              <a:buFont typeface="Wingdings" panose="05000000000000000000" pitchFamily="2" charset="2"/>
              <a:buChar char="ü"/>
            </a:pPr>
            <a:r>
              <a:rPr lang="es-MX" sz="2000" b="1" u="sng" dirty="0">
                <a:latin typeface="Arial Narrow" panose="020B0606020202030204" pitchFamily="34" charset="0"/>
              </a:rPr>
              <a:t>Orientados a resultados: </a:t>
            </a:r>
            <a:r>
              <a:rPr lang="es-MX" sz="2000" dirty="0">
                <a:latin typeface="Arial Narrow" panose="020B0606020202030204" pitchFamily="34" charset="0"/>
              </a:rPr>
              <a:t>Abarcan acciones y tendencias con respecto a la contención de accidentes o pérdidas operacionales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endParaRPr lang="es-MX" sz="2000" dirty="0">
              <a:latin typeface="Arial Narrow" panose="020B060602020203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200" y="3721591"/>
            <a:ext cx="4428907" cy="384761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6600">
            <a:off x="15611042" y="3477201"/>
            <a:ext cx="572759" cy="53728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90600" y="1981027"/>
            <a:ext cx="7997702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Objetivos de seguridad operacional</a:t>
            </a:r>
          </a:p>
        </p:txBody>
      </p:sp>
    </p:spTree>
    <p:extLst>
      <p:ext uri="{BB962C8B-B14F-4D97-AF65-F5344CB8AC3E}">
        <p14:creationId xmlns:p14="http://schemas.microsoft.com/office/powerpoint/2010/main" val="39124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>
            <a:off x="13182600" y="8724901"/>
            <a:ext cx="5105400" cy="1247319"/>
            <a:chOff x="0" y="0"/>
            <a:chExt cx="820186" cy="328512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820186" cy="328512"/>
            </a:xfrm>
            <a:custGeom>
              <a:avLst/>
              <a:gdLst/>
              <a:ahLst/>
              <a:cxnLst/>
              <a:rect l="l" t="t" r="r" b="b"/>
              <a:pathLst>
                <a:path w="820186" h="328512">
                  <a:moveTo>
                    <a:pt x="126789" y="0"/>
                  </a:moveTo>
                  <a:lnTo>
                    <a:pt x="693397" y="0"/>
                  </a:lnTo>
                  <a:cubicBezTo>
                    <a:pt x="727023" y="0"/>
                    <a:pt x="759273" y="13358"/>
                    <a:pt x="783050" y="37136"/>
                  </a:cubicBezTo>
                  <a:cubicBezTo>
                    <a:pt x="806828" y="60913"/>
                    <a:pt x="820186" y="93162"/>
                    <a:pt x="820186" y="126789"/>
                  </a:cubicBezTo>
                  <a:lnTo>
                    <a:pt x="820186" y="201723"/>
                  </a:lnTo>
                  <a:cubicBezTo>
                    <a:pt x="820186" y="235350"/>
                    <a:pt x="806828" y="267599"/>
                    <a:pt x="783050" y="291376"/>
                  </a:cubicBezTo>
                  <a:cubicBezTo>
                    <a:pt x="759273" y="315154"/>
                    <a:pt x="727023" y="328512"/>
                    <a:pt x="693397" y="328512"/>
                  </a:cubicBezTo>
                  <a:lnTo>
                    <a:pt x="126789" y="328512"/>
                  </a:lnTo>
                  <a:cubicBezTo>
                    <a:pt x="56765" y="328512"/>
                    <a:pt x="0" y="271747"/>
                    <a:pt x="0" y="201723"/>
                  </a:cubicBezTo>
                  <a:lnTo>
                    <a:pt x="0" y="126789"/>
                  </a:lnTo>
                  <a:cubicBezTo>
                    <a:pt x="0" y="56765"/>
                    <a:pt x="56765" y="0"/>
                    <a:pt x="126789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2" name="TextBox 9"/>
            <p:cNvSpPr txBox="1"/>
            <p:nvPr/>
          </p:nvSpPr>
          <p:spPr>
            <a:xfrm>
              <a:off x="0" y="-47625"/>
              <a:ext cx="820186" cy="376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10"/>
          <p:cNvGrpSpPr/>
          <p:nvPr/>
        </p:nvGrpSpPr>
        <p:grpSpPr>
          <a:xfrm>
            <a:off x="15240" y="282801"/>
            <a:ext cx="4318000" cy="990600"/>
            <a:chOff x="0" y="0"/>
            <a:chExt cx="1189096" cy="188258"/>
          </a:xfrm>
        </p:grpSpPr>
        <p:sp>
          <p:nvSpPr>
            <p:cNvPr id="24" name="Freeform 11"/>
            <p:cNvSpPr/>
            <p:nvPr/>
          </p:nvSpPr>
          <p:spPr>
            <a:xfrm>
              <a:off x="0" y="0"/>
              <a:ext cx="1189096" cy="188258"/>
            </a:xfrm>
            <a:custGeom>
              <a:avLst/>
              <a:gdLst/>
              <a:ahLst/>
              <a:cxnLst/>
              <a:rect l="l" t="t" r="r" b="b"/>
              <a:pathLst>
                <a:path w="1189096" h="188258">
                  <a:moveTo>
                    <a:pt x="0" y="0"/>
                  </a:moveTo>
                  <a:lnTo>
                    <a:pt x="1189096" y="0"/>
                  </a:lnTo>
                  <a:lnTo>
                    <a:pt x="118909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5" name="TextBox 12"/>
            <p:cNvSpPr txBox="1"/>
            <p:nvPr/>
          </p:nvSpPr>
          <p:spPr>
            <a:xfrm>
              <a:off x="0" y="-47625"/>
              <a:ext cx="118909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18"/>
          <p:cNvGrpSpPr/>
          <p:nvPr/>
        </p:nvGrpSpPr>
        <p:grpSpPr>
          <a:xfrm>
            <a:off x="4572000" y="282801"/>
            <a:ext cx="1161907" cy="990600"/>
            <a:chOff x="0" y="0"/>
            <a:chExt cx="210726" cy="188258"/>
          </a:xfrm>
        </p:grpSpPr>
        <p:sp>
          <p:nvSpPr>
            <p:cNvPr id="27" name="Freeform 19"/>
            <p:cNvSpPr/>
            <p:nvPr/>
          </p:nvSpPr>
          <p:spPr>
            <a:xfrm>
              <a:off x="0" y="0"/>
              <a:ext cx="210726" cy="188258"/>
            </a:xfrm>
            <a:custGeom>
              <a:avLst/>
              <a:gdLst/>
              <a:ahLst/>
              <a:cxnLst/>
              <a:rect l="l" t="t" r="r" b="b"/>
              <a:pathLst>
                <a:path w="210726" h="188258">
                  <a:moveTo>
                    <a:pt x="0" y="0"/>
                  </a:moveTo>
                  <a:lnTo>
                    <a:pt x="210726" y="0"/>
                  </a:lnTo>
                  <a:lnTo>
                    <a:pt x="21072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8" name="TextBox 20"/>
            <p:cNvSpPr txBox="1"/>
            <p:nvPr/>
          </p:nvSpPr>
          <p:spPr>
            <a:xfrm>
              <a:off x="0" y="-47625"/>
              <a:ext cx="21072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2" name="Rectángulo 31"/>
          <p:cNvSpPr/>
          <p:nvPr/>
        </p:nvSpPr>
        <p:spPr>
          <a:xfrm>
            <a:off x="533400" y="1756823"/>
            <a:ext cx="1417320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Ejemplos de objetivos de seguridad operacional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27639"/>
              </p:ext>
            </p:extLst>
          </p:nvPr>
        </p:nvGraphicFramePr>
        <p:xfrm>
          <a:off x="2486465" y="3678510"/>
          <a:ext cx="12192000" cy="3690031"/>
        </p:xfrm>
        <a:graphic>
          <a:graphicData uri="http://schemas.openxmlformats.org/drawingml/2006/table">
            <a:tbl>
              <a:tblPr firstRow="1" bandRow="1">
                <a:solidFill>
                  <a:srgbClr val="FFC000"/>
                </a:solidFill>
                <a:tableStyleId>{16D9F66E-5EB9-4882-86FB-DCBF35E3C3E4}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02717091"/>
                    </a:ext>
                  </a:extLst>
                </a:gridCol>
                <a:gridCol w="3279335">
                  <a:extLst>
                    <a:ext uri="{9D8B030D-6E8A-4147-A177-3AD203B41FA5}">
                      <a16:colId xmlns:a16="http://schemas.microsoft.com/office/drawing/2014/main" val="3495043623"/>
                    </a:ext>
                  </a:extLst>
                </a:gridCol>
                <a:gridCol w="4848665">
                  <a:extLst>
                    <a:ext uri="{9D8B030D-6E8A-4147-A177-3AD203B41FA5}">
                      <a16:colId xmlns:a16="http://schemas.microsoft.com/office/drawing/2014/main" val="2731648433"/>
                    </a:ext>
                  </a:extLst>
                </a:gridCol>
              </a:tblGrid>
              <a:tr h="1083991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Orientados a procesos</a:t>
                      </a:r>
                      <a:endParaRPr lang="es-MX" sz="20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b="0" dirty="0" smtClean="0">
                          <a:latin typeface="Arial Narrow" panose="020B0606020202030204" pitchFamily="34" charset="0"/>
                        </a:rPr>
                        <a:t>Estados y proveedores de servicios</a:t>
                      </a:r>
                      <a:endParaRPr lang="es-MX" sz="20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b="0" dirty="0" smtClean="0">
                          <a:latin typeface="Arial Narrow" panose="020B0606020202030204" pitchFamily="34" charset="0"/>
                        </a:rPr>
                        <a:t>Incrementar los niveles de reporte</a:t>
                      </a:r>
                      <a:endParaRPr lang="es-MX" sz="20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442046"/>
                  </a:ext>
                </a:extLst>
              </a:tr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Orientados a resultados</a:t>
                      </a:r>
                      <a:endParaRPr lang="es-MX" sz="20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Estados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Reducir en numero anual de eventos de seguridad operacional en el sector x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05092"/>
                  </a:ext>
                </a:extLst>
              </a:tr>
              <a:tr h="1615440">
                <a:tc vMerge="1">
                  <a:txBody>
                    <a:bodyPr/>
                    <a:lstStyle/>
                    <a:p>
                      <a:pPr algn="ctr"/>
                      <a:endParaRPr lang="es-MX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Proveedores de servicios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Reducir</a:t>
                      </a:r>
                      <a:r>
                        <a:rPr lang="es-MX" sz="2000" spc="-15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la</a:t>
                      </a:r>
                      <a:r>
                        <a:rPr lang="es-MX" sz="2000" spc="-178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tasa</a:t>
                      </a:r>
                      <a:r>
                        <a:rPr lang="es-MX" sz="2000" spc="-16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de</a:t>
                      </a:r>
                      <a:r>
                        <a:rPr lang="es-MX" sz="2000" spc="-18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spc="-10" dirty="0" smtClean="0">
                          <a:latin typeface="Arial Narrow" panose="020B0606020202030204" pitchFamily="34" charset="0"/>
                        </a:rPr>
                        <a:t>eventos</a:t>
                      </a:r>
                      <a:r>
                        <a:rPr lang="es-MX" sz="2000" spc="-17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adversos</a:t>
                      </a:r>
                      <a:r>
                        <a:rPr lang="es-MX" sz="2000" spc="-16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de plataforma; o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Reducir el numero anual de eventos adversos de plataforma</a:t>
                      </a:r>
                      <a:r>
                        <a:rPr lang="es-MX" sz="2000" baseline="0" dirty="0" smtClean="0">
                          <a:latin typeface="Arial Narrow" panose="020B0606020202030204" pitchFamily="34" charset="0"/>
                        </a:rPr>
                        <a:t> del año previo</a:t>
                      </a:r>
                      <a:endParaRPr lang="es-MX" sz="2000" dirty="0" smtClean="0">
                        <a:latin typeface="Arial Narrow" panose="020B0606020202030204" pitchFamily="34" charset="0"/>
                      </a:endParaRPr>
                    </a:p>
                    <a:p>
                      <a:pPr algn="just"/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6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8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0" y="0"/>
            <a:ext cx="601980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15600" y="1472136"/>
            <a:ext cx="7772400" cy="166165"/>
            <a:chOff x="0" y="0"/>
            <a:chExt cx="1222545" cy="1842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18"/>
          <p:cNvGrpSpPr/>
          <p:nvPr/>
        </p:nvGrpSpPr>
        <p:grpSpPr>
          <a:xfrm>
            <a:off x="1371600" y="9460866"/>
            <a:ext cx="16916400" cy="826135"/>
            <a:chOff x="0" y="0"/>
            <a:chExt cx="812800" cy="217583"/>
          </a:xfrm>
        </p:grpSpPr>
        <p:sp>
          <p:nvSpPr>
            <p:cNvPr id="21" name="Freeform 19"/>
            <p:cNvSpPr/>
            <p:nvPr/>
          </p:nvSpPr>
          <p:spPr>
            <a:xfrm>
              <a:off x="0" y="0"/>
              <a:ext cx="812800" cy="217583"/>
            </a:xfrm>
            <a:custGeom>
              <a:avLst/>
              <a:gdLst/>
              <a:ahLst/>
              <a:cxnLst/>
              <a:rect l="l" t="t" r="r" b="b"/>
              <a:pathLst>
                <a:path w="812800" h="217583">
                  <a:moveTo>
                    <a:pt x="0" y="0"/>
                  </a:moveTo>
                  <a:lnTo>
                    <a:pt x="812800" y="0"/>
                  </a:lnTo>
                  <a:lnTo>
                    <a:pt x="812800" y="217583"/>
                  </a:lnTo>
                  <a:lnTo>
                    <a:pt x="0" y="217583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2" name="TextBox 20"/>
            <p:cNvSpPr txBox="1"/>
            <p:nvPr/>
          </p:nvSpPr>
          <p:spPr>
            <a:xfrm>
              <a:off x="0" y="-47625"/>
              <a:ext cx="812800" cy="265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533402" y="1555217"/>
            <a:ext cx="12496799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Indicadores de rendimiento en materia de seguridad operacional (SPIs)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791200" y="3801158"/>
            <a:ext cx="6019800" cy="885143"/>
          </a:xfrm>
          <a:prstGeom prst="rect">
            <a:avLst/>
          </a:prstGeom>
          <a:solidFill>
            <a:srgbClr val="ECBE1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Tipos de SPIs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1600200" y="5782358"/>
            <a:ext cx="6019800" cy="885143"/>
          </a:xfrm>
          <a:prstGeom prst="rect">
            <a:avLst/>
          </a:prstGeom>
          <a:solidFill>
            <a:srgbClr val="ECBE14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Cualitativos y Cuantitativos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10210800" y="5782358"/>
            <a:ext cx="6019800" cy="885143"/>
          </a:xfrm>
          <a:prstGeom prst="rect">
            <a:avLst/>
          </a:prstGeom>
          <a:solidFill>
            <a:srgbClr val="ECBE14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De resultados y avanzados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8801100" y="4762500"/>
            <a:ext cx="0" cy="4864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4610100" y="5248959"/>
            <a:ext cx="8610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4610100" y="5248957"/>
            <a:ext cx="0" cy="4864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3220700" y="5248957"/>
            <a:ext cx="0" cy="4864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625" y="2253356"/>
            <a:ext cx="3543300" cy="19903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949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485901"/>
            <a:ext cx="115824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Tipos SPIs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338056"/>
              </p:ext>
            </p:extLst>
          </p:nvPr>
        </p:nvGraphicFramePr>
        <p:xfrm>
          <a:off x="304800" y="2433142"/>
          <a:ext cx="7620000" cy="701123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81510307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513275086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Cualitativos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BE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b="0" dirty="0" smtClean="0">
                          <a:latin typeface="Arial Narrow" panose="020B0606020202030204" pitchFamily="34" charset="0"/>
                        </a:rPr>
                        <a:t>Son descriptivos y miden la calidad.</a:t>
                      </a:r>
                    </a:p>
                    <a:p>
                      <a:pPr algn="just"/>
                      <a:endParaRPr lang="es-MX" sz="20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00035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Cuantitativos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BE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spc="-12" dirty="0" smtClean="0">
                          <a:latin typeface="Arial Narrow" panose="020B0606020202030204" pitchFamily="34" charset="0"/>
                        </a:rPr>
                        <a:t>Están</a:t>
                      </a:r>
                      <a:r>
                        <a:rPr lang="es-MX" sz="2000" spc="-17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relacionados</a:t>
                      </a:r>
                      <a:r>
                        <a:rPr lang="es-MX" sz="2000" spc="-16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con</a:t>
                      </a:r>
                      <a:r>
                        <a:rPr lang="es-MX" sz="2000" spc="-17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la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medición</a:t>
                      </a:r>
                      <a:r>
                        <a:rPr lang="es-MX" sz="2000" spc="-169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de</a:t>
                      </a:r>
                      <a:r>
                        <a:rPr lang="es-MX" sz="2000" spc="-18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la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cantidad.</a:t>
                      </a:r>
                      <a:endParaRPr lang="es-MX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545265"/>
                  </a:ext>
                </a:extLst>
              </a:tr>
              <a:tr h="1511455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De resultados</a:t>
                      </a:r>
                      <a:br>
                        <a:rPr lang="es-MX" sz="20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“lagging”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BE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Miden</a:t>
                      </a:r>
                      <a:r>
                        <a:rPr lang="es-MX" sz="2000" spc="-17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spc="-10" dirty="0" smtClean="0">
                          <a:latin typeface="Arial Narrow" panose="020B0606020202030204" pitchFamily="34" charset="0"/>
                        </a:rPr>
                        <a:t>eventos</a:t>
                      </a:r>
                      <a:r>
                        <a:rPr lang="es-MX" sz="2000" spc="-16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que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spc="-28" dirty="0" smtClean="0">
                          <a:latin typeface="Arial Narrow" panose="020B0606020202030204" pitchFamily="34" charset="0"/>
                        </a:rPr>
                        <a:t>ya</a:t>
                      </a:r>
                      <a:r>
                        <a:rPr lang="es-MX" sz="2000" spc="-157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han</a:t>
                      </a:r>
                      <a:r>
                        <a:rPr lang="es-MX" sz="2000" spc="-18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ocurrido.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Son</a:t>
                      </a:r>
                      <a:r>
                        <a:rPr lang="es-MX" sz="2000" spc="-18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spc="-11" dirty="0" smtClean="0">
                          <a:latin typeface="Arial Narrow" panose="020B0606020202030204" pitchFamily="34" charset="0"/>
                        </a:rPr>
                        <a:t>referidos</a:t>
                      </a:r>
                      <a:r>
                        <a:rPr lang="es-MX" sz="2000" spc="-15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también</a:t>
                      </a:r>
                      <a:r>
                        <a:rPr lang="es-MX" sz="2000" spc="-16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como</a:t>
                      </a:r>
                      <a:r>
                        <a:rPr lang="es-MX" sz="2000" spc="-18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“SPIs</a:t>
                      </a:r>
                      <a:r>
                        <a:rPr lang="es-MX" sz="2000" spc="-16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basados</a:t>
                      </a:r>
                      <a:r>
                        <a:rPr lang="es-MX" sz="2000" spc="-17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en</a:t>
                      </a:r>
                      <a:r>
                        <a:rPr lang="es-MX" sz="2000" spc="-18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resultados”.</a:t>
                      </a:r>
                    </a:p>
                    <a:p>
                      <a:pPr algn="just"/>
                      <a:endParaRPr lang="es-MX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62828"/>
                  </a:ext>
                </a:extLst>
              </a:tr>
              <a:tr h="3792896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Avanzados</a:t>
                      </a:r>
                      <a:br>
                        <a:rPr lang="es-MX" sz="20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“</a:t>
                      </a:r>
                      <a:r>
                        <a:rPr lang="es-MX" sz="2000" b="1" dirty="0" err="1" smtClean="0">
                          <a:latin typeface="Arial Narrow" panose="020B0606020202030204" pitchFamily="34" charset="0"/>
                        </a:rPr>
                        <a:t>leading</a:t>
                      </a:r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”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ECBE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Miden</a:t>
                      </a:r>
                      <a:r>
                        <a:rPr lang="es-MX" sz="2000" spc="-17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procesos</a:t>
                      </a:r>
                      <a:r>
                        <a:rPr lang="es-MX" sz="2000" spc="-17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y</a:t>
                      </a:r>
                      <a:r>
                        <a:rPr lang="es-MX" sz="2000" spc="-183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entradas</a:t>
                      </a:r>
                      <a:r>
                        <a:rPr lang="es-MX" sz="2000" spc="-15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que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han</a:t>
                      </a:r>
                      <a:r>
                        <a:rPr lang="es-MX" sz="2000" spc="-18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sido</a:t>
                      </a:r>
                      <a:r>
                        <a:rPr lang="es-MX" sz="2000" spc="-17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implementadas</a:t>
                      </a:r>
                      <a:r>
                        <a:rPr lang="es-MX" sz="2000" spc="-15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spc="-14" dirty="0" smtClean="0">
                          <a:latin typeface="Arial Narrow" panose="020B0606020202030204" pitchFamily="34" charset="0"/>
                        </a:rPr>
                        <a:t>para mejorar o mantener la seguridad operacional.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Son</a:t>
                      </a:r>
                      <a:r>
                        <a:rPr lang="es-MX" sz="2000" spc="-184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conocidos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también</a:t>
                      </a:r>
                      <a:r>
                        <a:rPr lang="es-MX" sz="2000" spc="-166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como</a:t>
                      </a:r>
                      <a:r>
                        <a:rPr lang="es-MX" sz="2000" spc="-18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“SPIs</a:t>
                      </a:r>
                      <a:r>
                        <a:rPr lang="es-MX" sz="2000" spc="-168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de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actividad</a:t>
                      </a:r>
                      <a:r>
                        <a:rPr lang="es-MX" sz="2000" spc="-163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o</a:t>
                      </a:r>
                      <a:r>
                        <a:rPr lang="es-MX" sz="2000" spc="-185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proceso”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Monitorean</a:t>
                      </a:r>
                      <a:r>
                        <a:rPr lang="es-MX" sz="2000" spc="-18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y</a:t>
                      </a:r>
                      <a:r>
                        <a:rPr lang="es-MX" sz="2000" spc="-183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miden</a:t>
                      </a:r>
                      <a:r>
                        <a:rPr lang="es-MX" sz="2000" spc="-17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condiciones</a:t>
                      </a:r>
                      <a:r>
                        <a:rPr lang="es-MX" sz="2000" spc="-168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que</a:t>
                      </a:r>
                      <a:r>
                        <a:rPr lang="es-MX" sz="2000" spc="-182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tienen</a:t>
                      </a:r>
                      <a:r>
                        <a:rPr lang="es-MX" sz="2000" spc="-17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el</a:t>
                      </a:r>
                      <a:r>
                        <a:rPr lang="es-MX" sz="2000" spc="-177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potencial</a:t>
                      </a:r>
                      <a:r>
                        <a:rPr lang="es-MX" sz="2000" spc="-167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000" dirty="0" smtClean="0">
                          <a:latin typeface="Arial Narrow" panose="020B0606020202030204" pitchFamily="34" charset="0"/>
                        </a:rPr>
                        <a:t>de transformarse o contribuir a un resultado esperado.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890444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567048"/>
              </p:ext>
            </p:extLst>
          </p:nvPr>
        </p:nvGraphicFramePr>
        <p:xfrm>
          <a:off x="9372600" y="5067300"/>
          <a:ext cx="7620000" cy="4145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81510307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513275086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Baja</a:t>
                      </a:r>
                      <a:r>
                        <a:rPr lang="es-MX" sz="2000" b="1" baseline="0" dirty="0" smtClean="0">
                          <a:latin typeface="Arial Narrow" panose="020B0606020202030204" pitchFamily="34" charset="0"/>
                        </a:rPr>
                        <a:t> Probabilidad / Alta gravedad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b="0" dirty="0" smtClean="0">
                          <a:latin typeface="Arial Narrow" panose="020B0606020202030204" pitchFamily="34" charset="0"/>
                        </a:rPr>
                        <a:t>Resultados tales como accidentes o incidentes graves.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MX" sz="2000" b="0" dirty="0" smtClean="0">
                          <a:latin typeface="Arial Narrow" panose="020B0606020202030204" pitchFamily="34" charset="0"/>
                        </a:rPr>
                        <a:t>Un ejemplo de este tipo de SPI sería </a:t>
                      </a:r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“daños a la aeronave y/o motor debido a impacto de aves”</a:t>
                      </a:r>
                    </a:p>
                    <a:p>
                      <a:endParaRPr lang="es-MX" sz="20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000359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smtClean="0">
                          <a:latin typeface="Arial Narrow" panose="020B0606020202030204" pitchFamily="34" charset="0"/>
                        </a:rPr>
                        <a:t>Alta probabilidad / baja</a:t>
                      </a:r>
                      <a:r>
                        <a:rPr lang="es-MX" sz="2000" b="1" baseline="0" dirty="0" smtClean="0">
                          <a:latin typeface="Arial Narrow" panose="020B0606020202030204" pitchFamily="34" charset="0"/>
                        </a:rPr>
                        <a:t> gravedad “Eventos precursores”</a:t>
                      </a:r>
                      <a:endParaRPr lang="es-MX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s-MX" sz="2000" spc="-12" dirty="0" smtClean="0">
                          <a:latin typeface="Arial Narrow" panose="020B0606020202030204" pitchFamily="34" charset="0"/>
                        </a:rPr>
                        <a:t>Resultados que no necesariamente se manifiestan en accidentes e incidentes graves.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s-MX" sz="2000" spc="-12" dirty="0" smtClean="0">
                          <a:latin typeface="Arial Narrow" panose="020B0606020202030204" pitchFamily="34" charset="0"/>
                        </a:rPr>
                        <a:t>También se les</a:t>
                      </a:r>
                      <a:r>
                        <a:rPr lang="es-MX" sz="2000" spc="-12" baseline="0" dirty="0" smtClean="0">
                          <a:latin typeface="Arial Narrow" panose="020B0606020202030204" pitchFamily="34" charset="0"/>
                        </a:rPr>
                        <a:t> denomina como </a:t>
                      </a:r>
                      <a:r>
                        <a:rPr lang="es-MX" sz="2000" b="1" spc="-12" baseline="0" dirty="0" smtClean="0">
                          <a:latin typeface="Arial Narrow" panose="020B0606020202030204" pitchFamily="34" charset="0"/>
                        </a:rPr>
                        <a:t>“indicadores precursores”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s-MX" sz="2000" spc="-12" baseline="0" dirty="0" smtClean="0">
                          <a:latin typeface="Arial Narrow" panose="020B0606020202030204" pitchFamily="34" charset="0"/>
                        </a:rPr>
                        <a:t>Un ejemplo seria </a:t>
                      </a:r>
                      <a:r>
                        <a:rPr lang="es-MX" sz="2000" b="1" spc="-12" baseline="0" dirty="0" smtClean="0">
                          <a:latin typeface="Arial Narrow" panose="020B0606020202030204" pitchFamily="34" charset="0"/>
                        </a:rPr>
                        <a:t>“detección de aves en el radar”.</a:t>
                      </a:r>
                      <a:endParaRPr lang="es-MX" sz="2000" b="1" spc="-12" dirty="0" smtClean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545265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9206994" y="3648856"/>
            <a:ext cx="7951216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Indicadores de resultados “</a:t>
            </a:r>
            <a:r>
              <a:rPr lang="es-MX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leading</a:t>
            </a: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0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347244" y="3403918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" name="Group 5"/>
          <p:cNvGrpSpPr/>
          <p:nvPr/>
        </p:nvGrpSpPr>
        <p:grpSpPr>
          <a:xfrm>
            <a:off x="14859000" y="-2114093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02200" y="9809631"/>
            <a:ext cx="6959600" cy="990600"/>
            <a:chOff x="0" y="0"/>
            <a:chExt cx="1832981" cy="2608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32981" cy="260899"/>
            </a:xfrm>
            <a:custGeom>
              <a:avLst/>
              <a:gdLst/>
              <a:ahLst/>
              <a:cxnLst/>
              <a:rect l="l" t="t" r="r" b="b"/>
              <a:pathLst>
                <a:path w="1832981" h="260899">
                  <a:moveTo>
                    <a:pt x="0" y="0"/>
                  </a:moveTo>
                  <a:lnTo>
                    <a:pt x="1832981" y="0"/>
                  </a:lnTo>
                  <a:lnTo>
                    <a:pt x="1832981" y="260899"/>
                  </a:lnTo>
                  <a:lnTo>
                    <a:pt x="0" y="260899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832981" cy="3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02200" y="-1894183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45395" y="1316414"/>
            <a:ext cx="7313612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1"/>
              </a:lnSpc>
            </a:pPr>
            <a:r>
              <a:rPr lang="en-US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CONTENIDO DEL DOC 9859</a:t>
            </a:r>
          </a:p>
          <a:p>
            <a:pPr>
              <a:lnSpc>
                <a:spcPts val="5751"/>
              </a:lnSpc>
              <a:spcBef>
                <a:spcPct val="0"/>
              </a:spcBef>
            </a:pPr>
            <a:endParaRPr lang="en-US" sz="4108" b="1" dirty="0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62" y="10315470"/>
            <a:ext cx="9546221" cy="34671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57" y="-3505200"/>
            <a:ext cx="15206243" cy="34671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3314700"/>
            <a:ext cx="4495800" cy="449580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50606">
            <a:off x="474503" y="1396356"/>
            <a:ext cx="572759" cy="537288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347244" y="2424487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1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47244" y="3524689"/>
            <a:ext cx="292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Introducción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3395244" y="2400300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2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3395244" y="3403918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3505253" y="3524689"/>
            <a:ext cx="2819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2439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Fundamentos de la gestión de la seguridad operacional</a:t>
            </a:r>
          </a:p>
          <a:p>
            <a:endParaRPr lang="es-MX" sz="2000" dirty="0">
              <a:latin typeface="Arial Narrow" panose="020B0606020202030204" pitchFamily="34" charset="0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6477002" y="2436159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3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6477000" y="3376854"/>
            <a:ext cx="2929357" cy="1274519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uadroTexto 28"/>
          <p:cNvSpPr txBox="1"/>
          <p:nvPr/>
        </p:nvSpPr>
        <p:spPr>
          <a:xfrm>
            <a:off x="6477000" y="3524690"/>
            <a:ext cx="281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2439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Cultura de seguridad operacional</a:t>
            </a:r>
          </a:p>
          <a:p>
            <a:endParaRPr lang="es-MX" sz="2000" dirty="0">
              <a:latin typeface="Arial Narrow" panose="020B0606020202030204" pitchFamily="34" charset="0"/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9525002" y="2441987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4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9525000" y="3382681"/>
            <a:ext cx="2929357" cy="126869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/>
          <p:cNvSpPr txBox="1"/>
          <p:nvPr/>
        </p:nvSpPr>
        <p:spPr>
          <a:xfrm>
            <a:off x="9525000" y="3530517"/>
            <a:ext cx="281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2439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Gestión de rendimiento</a:t>
            </a:r>
          </a:p>
          <a:p>
            <a:pPr>
              <a:lnSpc>
                <a:spcPts val="2439"/>
              </a:lnSpc>
            </a:pPr>
            <a:r>
              <a:rPr lang="es-MX" dirty="0">
                <a:latin typeface="Arial Narrow" panose="020B0606020202030204" pitchFamily="34" charset="0"/>
              </a:rPr>
              <a:t>de la seguridad operacional</a:t>
            </a:r>
          </a:p>
          <a:p>
            <a:endParaRPr lang="es-MX" sz="2000" dirty="0">
              <a:latin typeface="Arial Narrow" panose="020B0606020202030204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347244" y="5818133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redondeado 35"/>
          <p:cNvSpPr/>
          <p:nvPr/>
        </p:nvSpPr>
        <p:spPr>
          <a:xfrm>
            <a:off x="347244" y="4838700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5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347244" y="5850743"/>
            <a:ext cx="289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Sistemas de recopilación y procesamiento de datos sobre seguridad operacional (SDCP)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endParaRPr lang="es-MX" sz="2000" dirty="0">
              <a:latin typeface="Arial Narrow" panose="020B060602020203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3395244" y="5827417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redondeado 38"/>
          <p:cNvSpPr/>
          <p:nvPr/>
        </p:nvSpPr>
        <p:spPr>
          <a:xfrm>
            <a:off x="3395244" y="4847984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6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3395244" y="5948188"/>
            <a:ext cx="292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Análisis de seguridad operacional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6477000" y="5845346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Rectángulo redondeado 44"/>
          <p:cNvSpPr/>
          <p:nvPr/>
        </p:nvSpPr>
        <p:spPr>
          <a:xfrm>
            <a:off x="6477000" y="4865914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7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6477000" y="5850743"/>
            <a:ext cx="2929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Protección de datos e información sobre seguridad operacional y fuentes conexas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9525000" y="5818133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Rectángulo redondeado 47"/>
          <p:cNvSpPr/>
          <p:nvPr/>
        </p:nvSpPr>
        <p:spPr>
          <a:xfrm>
            <a:off x="9525000" y="4838700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8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9525000" y="5938905"/>
            <a:ext cx="2929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Gestión estatal de la seguridad operacional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347244" y="8256533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Rectángulo redondeado 50"/>
          <p:cNvSpPr/>
          <p:nvPr/>
        </p:nvSpPr>
        <p:spPr>
          <a:xfrm>
            <a:off x="347244" y="7277100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9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347244" y="8377306"/>
            <a:ext cx="2929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Sistemas de gestión de la Seguridad operacional (SMS)</a:t>
            </a:r>
          </a:p>
        </p:txBody>
      </p:sp>
      <p:sp>
        <p:nvSpPr>
          <p:cNvPr id="53" name="Freeform 12"/>
          <p:cNvSpPr/>
          <p:nvPr/>
        </p:nvSpPr>
        <p:spPr>
          <a:xfrm>
            <a:off x="12689091" y="-38100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4" name="Rectángulo redondeado 53"/>
          <p:cNvSpPr/>
          <p:nvPr/>
        </p:nvSpPr>
        <p:spPr>
          <a:xfrm>
            <a:off x="3398556" y="7276228"/>
            <a:ext cx="2929357" cy="79860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Capítulo </a:t>
            </a:r>
            <a:r>
              <a:rPr lang="es-MX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  <a:endParaRPr lang="es-MX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3395244" y="8251551"/>
            <a:ext cx="2929357" cy="124745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CuadroTexto 57"/>
          <p:cNvSpPr txBox="1"/>
          <p:nvPr/>
        </p:nvSpPr>
        <p:spPr>
          <a:xfrm>
            <a:off x="3395244" y="8372324"/>
            <a:ext cx="292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dirty="0" smtClean="0">
                <a:latin typeface="Arial Narrow" panose="020B0606020202030204" pitchFamily="34" charset="0"/>
              </a:rPr>
              <a:t>Taxonomía de peligros</a:t>
            </a:r>
            <a:endParaRPr lang="es-MX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>
            <a:off x="13182600" y="8801101"/>
            <a:ext cx="5105400" cy="1247319"/>
            <a:chOff x="0" y="0"/>
            <a:chExt cx="820186" cy="328512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820186" cy="328512"/>
            </a:xfrm>
            <a:custGeom>
              <a:avLst/>
              <a:gdLst/>
              <a:ahLst/>
              <a:cxnLst/>
              <a:rect l="l" t="t" r="r" b="b"/>
              <a:pathLst>
                <a:path w="820186" h="328512">
                  <a:moveTo>
                    <a:pt x="126789" y="0"/>
                  </a:moveTo>
                  <a:lnTo>
                    <a:pt x="693397" y="0"/>
                  </a:lnTo>
                  <a:cubicBezTo>
                    <a:pt x="727023" y="0"/>
                    <a:pt x="759273" y="13358"/>
                    <a:pt x="783050" y="37136"/>
                  </a:cubicBezTo>
                  <a:cubicBezTo>
                    <a:pt x="806828" y="60913"/>
                    <a:pt x="820186" y="93162"/>
                    <a:pt x="820186" y="126789"/>
                  </a:cubicBezTo>
                  <a:lnTo>
                    <a:pt x="820186" y="201723"/>
                  </a:lnTo>
                  <a:cubicBezTo>
                    <a:pt x="820186" y="235350"/>
                    <a:pt x="806828" y="267599"/>
                    <a:pt x="783050" y="291376"/>
                  </a:cubicBezTo>
                  <a:cubicBezTo>
                    <a:pt x="759273" y="315154"/>
                    <a:pt x="727023" y="328512"/>
                    <a:pt x="693397" y="328512"/>
                  </a:cubicBezTo>
                  <a:lnTo>
                    <a:pt x="126789" y="328512"/>
                  </a:lnTo>
                  <a:cubicBezTo>
                    <a:pt x="56765" y="328512"/>
                    <a:pt x="0" y="271747"/>
                    <a:pt x="0" y="201723"/>
                  </a:cubicBezTo>
                  <a:lnTo>
                    <a:pt x="0" y="126789"/>
                  </a:lnTo>
                  <a:cubicBezTo>
                    <a:pt x="0" y="56765"/>
                    <a:pt x="56765" y="0"/>
                    <a:pt x="126789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2" name="TextBox 9"/>
            <p:cNvSpPr txBox="1"/>
            <p:nvPr/>
          </p:nvSpPr>
          <p:spPr>
            <a:xfrm>
              <a:off x="0" y="-47625"/>
              <a:ext cx="820186" cy="376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10"/>
          <p:cNvGrpSpPr/>
          <p:nvPr/>
        </p:nvGrpSpPr>
        <p:grpSpPr>
          <a:xfrm>
            <a:off x="15240" y="282801"/>
            <a:ext cx="4318000" cy="990600"/>
            <a:chOff x="0" y="0"/>
            <a:chExt cx="1189096" cy="188258"/>
          </a:xfrm>
        </p:grpSpPr>
        <p:sp>
          <p:nvSpPr>
            <p:cNvPr id="24" name="Freeform 11"/>
            <p:cNvSpPr/>
            <p:nvPr/>
          </p:nvSpPr>
          <p:spPr>
            <a:xfrm>
              <a:off x="0" y="0"/>
              <a:ext cx="1189096" cy="188258"/>
            </a:xfrm>
            <a:custGeom>
              <a:avLst/>
              <a:gdLst/>
              <a:ahLst/>
              <a:cxnLst/>
              <a:rect l="l" t="t" r="r" b="b"/>
              <a:pathLst>
                <a:path w="1189096" h="188258">
                  <a:moveTo>
                    <a:pt x="0" y="0"/>
                  </a:moveTo>
                  <a:lnTo>
                    <a:pt x="1189096" y="0"/>
                  </a:lnTo>
                  <a:lnTo>
                    <a:pt x="118909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5" name="TextBox 12"/>
            <p:cNvSpPr txBox="1"/>
            <p:nvPr/>
          </p:nvSpPr>
          <p:spPr>
            <a:xfrm>
              <a:off x="0" y="-47625"/>
              <a:ext cx="118909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18"/>
          <p:cNvGrpSpPr/>
          <p:nvPr/>
        </p:nvGrpSpPr>
        <p:grpSpPr>
          <a:xfrm>
            <a:off x="4572000" y="282801"/>
            <a:ext cx="1161907" cy="990600"/>
            <a:chOff x="0" y="0"/>
            <a:chExt cx="210726" cy="188258"/>
          </a:xfrm>
        </p:grpSpPr>
        <p:sp>
          <p:nvSpPr>
            <p:cNvPr id="27" name="Freeform 19"/>
            <p:cNvSpPr/>
            <p:nvPr/>
          </p:nvSpPr>
          <p:spPr>
            <a:xfrm>
              <a:off x="0" y="0"/>
              <a:ext cx="210726" cy="188258"/>
            </a:xfrm>
            <a:custGeom>
              <a:avLst/>
              <a:gdLst/>
              <a:ahLst/>
              <a:cxnLst/>
              <a:rect l="l" t="t" r="r" b="b"/>
              <a:pathLst>
                <a:path w="210726" h="188258">
                  <a:moveTo>
                    <a:pt x="0" y="0"/>
                  </a:moveTo>
                  <a:lnTo>
                    <a:pt x="210726" y="0"/>
                  </a:lnTo>
                  <a:lnTo>
                    <a:pt x="21072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8" name="TextBox 20"/>
            <p:cNvSpPr txBox="1"/>
            <p:nvPr/>
          </p:nvSpPr>
          <p:spPr>
            <a:xfrm>
              <a:off x="0" y="-47625"/>
              <a:ext cx="21072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2" name="Rectángulo 31"/>
          <p:cNvSpPr/>
          <p:nvPr/>
        </p:nvSpPr>
        <p:spPr>
          <a:xfrm>
            <a:off x="533400" y="1756823"/>
            <a:ext cx="1417320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Concepto de fases entre SPIs avanzados y de resultados</a:t>
            </a:r>
          </a:p>
        </p:txBody>
      </p:sp>
      <p:sp>
        <p:nvSpPr>
          <p:cNvPr id="4" name="Hexágono 3"/>
          <p:cNvSpPr/>
          <p:nvPr/>
        </p:nvSpPr>
        <p:spPr>
          <a:xfrm>
            <a:off x="7277100" y="5067300"/>
            <a:ext cx="2514600" cy="16764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latin typeface="Arial Narrow" panose="020B0606020202030204" pitchFamily="34" charset="0"/>
              </a:rPr>
              <a:t>Proceso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1125200" y="2781300"/>
            <a:ext cx="3429000" cy="1524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latin typeface="Arial Narrow" panose="020B0606020202030204" pitchFamily="34" charset="0"/>
              </a:rPr>
              <a:t>Eventos Precursores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Avistamientos de aves cerca de aeronaves.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Detecciones de aves por radar.</a:t>
            </a:r>
          </a:p>
        </p:txBody>
      </p:sp>
      <p:sp>
        <p:nvSpPr>
          <p:cNvPr id="6" name="Paralelogramo 5"/>
          <p:cNvSpPr/>
          <p:nvPr/>
        </p:nvSpPr>
        <p:spPr>
          <a:xfrm>
            <a:off x="11772900" y="5577244"/>
            <a:ext cx="2133600" cy="609600"/>
          </a:xfrm>
          <a:prstGeom prst="parallelogram">
            <a:avLst/>
          </a:prstGeom>
          <a:solidFill>
            <a:schemeClr val="accent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FF"/>
                </a:solidFill>
                <a:latin typeface="BNLKJA+Calibri"/>
                <a:cs typeface="BNLKJA+Calibri"/>
              </a:rPr>
              <a:t>Salida</a:t>
            </a:r>
            <a:endParaRPr lang="es-MX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11125200" y="6791475"/>
            <a:ext cx="3429000" cy="1524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latin typeface="Arial Narrow" panose="020B0606020202030204" pitchFamily="34" charset="0"/>
              </a:rPr>
              <a:t>Indicadores Rezagados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Impactos de aves 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Ingestión de aves (en uno o múltiples motores)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2514600" y="6791474"/>
            <a:ext cx="3429000" cy="186743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latin typeface="Arial Narrow" panose="020B0606020202030204" pitchFamily="34" charset="0"/>
              </a:rPr>
              <a:t>Indicadores Principales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Actividades de ahuyentamiento de aves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Control de cultivos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Corte de césped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dirty="0">
                <a:latin typeface="Arial Narrow" panose="020B0606020202030204" pitchFamily="34" charset="0"/>
              </a:rPr>
              <a:t>Ubicación de comederos</a:t>
            </a:r>
          </a:p>
        </p:txBody>
      </p:sp>
      <p:sp>
        <p:nvSpPr>
          <p:cNvPr id="30" name="Paralelogramo 29"/>
          <p:cNvSpPr/>
          <p:nvPr/>
        </p:nvSpPr>
        <p:spPr>
          <a:xfrm>
            <a:off x="3200400" y="5600700"/>
            <a:ext cx="2133600" cy="609600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FF"/>
                </a:solidFill>
                <a:latin typeface="BNLKJA+Calibri"/>
                <a:cs typeface="BNLKJA+Calibri"/>
              </a:rPr>
              <a:t>Entrada</a:t>
            </a:r>
            <a:endParaRPr lang="es-MX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9982200" y="59055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5733907" y="59055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12839700" y="4629102"/>
            <a:ext cx="0" cy="7429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9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5824200" y="-2940108"/>
            <a:ext cx="1435100" cy="5880217"/>
            <a:chOff x="0" y="0"/>
            <a:chExt cx="377969" cy="15486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824201" y="3409474"/>
            <a:ext cx="1435100" cy="1764780"/>
            <a:chOff x="0" y="0"/>
            <a:chExt cx="377969" cy="4647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7969" cy="464798"/>
            </a:xfrm>
            <a:custGeom>
              <a:avLst/>
              <a:gdLst/>
              <a:ahLst/>
              <a:cxnLst/>
              <a:rect l="l" t="t" r="r" b="b"/>
              <a:pathLst>
                <a:path w="377969" h="464798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275814"/>
                  </a:lnTo>
                  <a:cubicBezTo>
                    <a:pt x="377969" y="380187"/>
                    <a:pt x="293358" y="464798"/>
                    <a:pt x="188984" y="464798"/>
                  </a:cubicBezTo>
                  <a:lnTo>
                    <a:pt x="188984" y="464798"/>
                  </a:lnTo>
                  <a:cubicBezTo>
                    <a:pt x="138863" y="464798"/>
                    <a:pt x="90794" y="444887"/>
                    <a:pt x="55352" y="409446"/>
                  </a:cubicBezTo>
                  <a:cubicBezTo>
                    <a:pt x="19911" y="374004"/>
                    <a:pt x="0" y="325935"/>
                    <a:pt x="0" y="275814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77969" cy="512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69008" y="4991100"/>
            <a:ext cx="1435100" cy="5880217"/>
            <a:chOff x="0" y="0"/>
            <a:chExt cx="377969" cy="15486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015990" y="6146170"/>
            <a:ext cx="9546221" cy="45225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349" y="10325100"/>
            <a:ext cx="9546221" cy="34671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779" y="-3505200"/>
            <a:ext cx="9546221" cy="3467100"/>
          </a:xfrm>
          <a:prstGeom prst="rect">
            <a:avLst/>
          </a:prstGeom>
        </p:spPr>
      </p:pic>
      <p:sp>
        <p:nvSpPr>
          <p:cNvPr id="35" name="Freeform 12"/>
          <p:cNvSpPr/>
          <p:nvPr/>
        </p:nvSpPr>
        <p:spPr>
          <a:xfrm>
            <a:off x="12557633" y="6457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Rectángulo 18"/>
          <p:cNvSpPr/>
          <p:nvPr/>
        </p:nvSpPr>
        <p:spPr>
          <a:xfrm>
            <a:off x="1596249" y="1409700"/>
            <a:ext cx="9820311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3420"/>
              </a:lnSpc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SPIs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2711241"/>
            <a:ext cx="12930139" cy="56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485901"/>
            <a:ext cx="115824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SPIs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494185"/>
            <a:ext cx="4641851" cy="431737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Rectángulo 7"/>
          <p:cNvSpPr/>
          <p:nvPr/>
        </p:nvSpPr>
        <p:spPr>
          <a:xfrm>
            <a:off x="1295400" y="3543300"/>
            <a:ext cx="19812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Accidente</a:t>
            </a:r>
          </a:p>
          <a:p>
            <a:pPr marL="342891" indent="-342891" algn="ctr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Incidente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295400" y="4852916"/>
            <a:ext cx="1981200" cy="1295400"/>
          </a:xfrm>
          <a:prstGeom prst="rect">
            <a:avLst/>
          </a:prstGeom>
          <a:solidFill>
            <a:srgbClr val="F8A66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Desviación</a:t>
            </a:r>
          </a:p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Condición degradada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295400" y="6162532"/>
            <a:ext cx="1981200" cy="1295400"/>
          </a:xfrm>
          <a:prstGeom prst="rect">
            <a:avLst/>
          </a:prstGeom>
          <a:solidFill>
            <a:srgbClr val="D9670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es-MX" sz="2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s-MX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Condición</a:t>
            </a:r>
          </a:p>
          <a:p>
            <a:pPr algn="ctr"/>
            <a:r>
              <a:rPr lang="es-MX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Normal</a:t>
            </a:r>
            <a:endParaRPr lang="es-MX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993327" y="3692675"/>
            <a:ext cx="21336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000" b="1" dirty="0">
                <a:latin typeface="Arial Narrow" panose="020B0606020202030204" pitchFamily="34" charset="0"/>
              </a:rPr>
              <a:t>Indicadores rezagados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dirty="0">
              <a:latin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041438" y="6456288"/>
            <a:ext cx="2037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Narrow" panose="020B0606020202030204" pitchFamily="34" charset="0"/>
              </a:rPr>
              <a:t>Indicadores principales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1201400" y="323850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Número de excursiones de pista / 1000 aterrizajes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1201401" y="4411272"/>
            <a:ext cx="2117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Eventos precursores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3820616" y="4195828"/>
            <a:ext cx="3095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Número de aproximaciones estabilizadas (o no conformes) / 1000 aterrizajes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11356308" y="6302401"/>
            <a:ext cx="4230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Porcentaje de pilotos que han recibido entrenamiento en procedimientos de aproximación estabilizada</a:t>
            </a:r>
          </a:p>
        </p:txBody>
      </p:sp>
      <p:sp>
        <p:nvSpPr>
          <p:cNvPr id="27" name="Abrir llave 26"/>
          <p:cNvSpPr/>
          <p:nvPr/>
        </p:nvSpPr>
        <p:spPr>
          <a:xfrm>
            <a:off x="10896602" y="3086100"/>
            <a:ext cx="230327" cy="1905000"/>
          </a:xfrm>
          <a:prstGeom prst="lef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Abrir llave 27"/>
          <p:cNvSpPr/>
          <p:nvPr/>
        </p:nvSpPr>
        <p:spPr>
          <a:xfrm>
            <a:off x="10891426" y="5857731"/>
            <a:ext cx="230327" cy="1905000"/>
          </a:xfrm>
          <a:prstGeom prst="lef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Abrir llave 28"/>
          <p:cNvSpPr/>
          <p:nvPr/>
        </p:nvSpPr>
        <p:spPr>
          <a:xfrm>
            <a:off x="13494601" y="4123009"/>
            <a:ext cx="274315" cy="1172891"/>
          </a:xfrm>
          <a:prstGeom prst="lef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8308" y="3503814"/>
            <a:ext cx="5053292" cy="39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485901"/>
            <a:ext cx="115824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SPIs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59171"/>
            <a:ext cx="12839997" cy="55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5824200" y="-2940108"/>
            <a:ext cx="1435100" cy="5880217"/>
            <a:chOff x="0" y="0"/>
            <a:chExt cx="377969" cy="15486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824201" y="3409474"/>
            <a:ext cx="1435100" cy="1764780"/>
            <a:chOff x="0" y="0"/>
            <a:chExt cx="377969" cy="4647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7969" cy="464798"/>
            </a:xfrm>
            <a:custGeom>
              <a:avLst/>
              <a:gdLst/>
              <a:ahLst/>
              <a:cxnLst/>
              <a:rect l="l" t="t" r="r" b="b"/>
              <a:pathLst>
                <a:path w="377969" h="464798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275814"/>
                  </a:lnTo>
                  <a:cubicBezTo>
                    <a:pt x="377969" y="380187"/>
                    <a:pt x="293358" y="464798"/>
                    <a:pt x="188984" y="464798"/>
                  </a:cubicBezTo>
                  <a:lnTo>
                    <a:pt x="188984" y="464798"/>
                  </a:lnTo>
                  <a:cubicBezTo>
                    <a:pt x="138863" y="464798"/>
                    <a:pt x="90794" y="444887"/>
                    <a:pt x="55352" y="409446"/>
                  </a:cubicBezTo>
                  <a:cubicBezTo>
                    <a:pt x="19911" y="374004"/>
                    <a:pt x="0" y="325935"/>
                    <a:pt x="0" y="275814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77969" cy="512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69008" y="4991100"/>
            <a:ext cx="1435100" cy="5880217"/>
            <a:chOff x="0" y="0"/>
            <a:chExt cx="377969" cy="15486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7969" cy="1548699"/>
            </a:xfrm>
            <a:custGeom>
              <a:avLst/>
              <a:gdLst/>
              <a:ahLst/>
              <a:cxnLst/>
              <a:rect l="l" t="t" r="r" b="b"/>
              <a:pathLst>
                <a:path w="377969" h="1548699">
                  <a:moveTo>
                    <a:pt x="188984" y="0"/>
                  </a:moveTo>
                  <a:lnTo>
                    <a:pt x="188984" y="0"/>
                  </a:lnTo>
                  <a:cubicBezTo>
                    <a:pt x="239106" y="0"/>
                    <a:pt x="287175" y="19911"/>
                    <a:pt x="322616" y="55352"/>
                  </a:cubicBezTo>
                  <a:cubicBezTo>
                    <a:pt x="358058" y="90794"/>
                    <a:pt x="377969" y="138863"/>
                    <a:pt x="377969" y="188984"/>
                  </a:cubicBezTo>
                  <a:lnTo>
                    <a:pt x="377969" y="1359715"/>
                  </a:lnTo>
                  <a:cubicBezTo>
                    <a:pt x="377969" y="1464088"/>
                    <a:pt x="293358" y="1548699"/>
                    <a:pt x="188984" y="1548699"/>
                  </a:cubicBezTo>
                  <a:lnTo>
                    <a:pt x="188984" y="1548699"/>
                  </a:lnTo>
                  <a:cubicBezTo>
                    <a:pt x="138863" y="1548699"/>
                    <a:pt x="90794" y="1528788"/>
                    <a:pt x="55352" y="1493347"/>
                  </a:cubicBezTo>
                  <a:cubicBezTo>
                    <a:pt x="19911" y="1457905"/>
                    <a:pt x="0" y="1409836"/>
                    <a:pt x="0" y="1359715"/>
                  </a:cubicBezTo>
                  <a:lnTo>
                    <a:pt x="0" y="188984"/>
                  </a:lnTo>
                  <a:cubicBezTo>
                    <a:pt x="0" y="84611"/>
                    <a:pt x="84611" y="0"/>
                    <a:pt x="188984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77969" cy="1596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015990" y="6146170"/>
            <a:ext cx="9546221" cy="45225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349" y="10325100"/>
            <a:ext cx="9546221" cy="34671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779" y="-3505200"/>
            <a:ext cx="9546221" cy="3467100"/>
          </a:xfrm>
          <a:prstGeom prst="rect">
            <a:avLst/>
          </a:prstGeom>
        </p:spPr>
      </p:pic>
      <p:sp>
        <p:nvSpPr>
          <p:cNvPr id="35" name="Freeform 12"/>
          <p:cNvSpPr/>
          <p:nvPr/>
        </p:nvSpPr>
        <p:spPr>
          <a:xfrm>
            <a:off x="12557633" y="6457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Rectángulo 18"/>
          <p:cNvSpPr/>
          <p:nvPr/>
        </p:nvSpPr>
        <p:spPr>
          <a:xfrm>
            <a:off x="1596249" y="1409700"/>
            <a:ext cx="9820311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3420"/>
              </a:lnSpc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Metas con objetivos SMART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513139" y="3692293"/>
            <a:ext cx="9239667" cy="3766488"/>
            <a:chOff x="4275222" y="3692293"/>
            <a:chExt cx="9239667" cy="376648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5222" y="3692293"/>
              <a:ext cx="9239667" cy="3766488"/>
            </a:xfrm>
            <a:prstGeom prst="rect">
              <a:avLst/>
            </a:prstGeom>
          </p:spPr>
        </p:pic>
        <p:sp>
          <p:nvSpPr>
            <p:cNvPr id="4" name="Elipse 3"/>
            <p:cNvSpPr/>
            <p:nvPr/>
          </p:nvSpPr>
          <p:spPr>
            <a:xfrm>
              <a:off x="5181600" y="3692293"/>
              <a:ext cx="2438400" cy="59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Elipse 19"/>
            <p:cNvSpPr/>
            <p:nvPr/>
          </p:nvSpPr>
          <p:spPr>
            <a:xfrm>
              <a:off x="10692770" y="4115093"/>
              <a:ext cx="2718429" cy="10591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" name="Rectángulo 5"/>
          <p:cNvSpPr/>
          <p:nvPr/>
        </p:nvSpPr>
        <p:spPr>
          <a:xfrm>
            <a:off x="5687602" y="3807412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 Narrow" panose="020B0606020202030204" pitchFamily="34" charset="0"/>
              </a:rPr>
              <a:t>(100/millón de movimientos)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1109832" y="4183009"/>
            <a:ext cx="2834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Narrow" panose="020B0606020202030204" pitchFamily="34" charset="0"/>
              </a:rPr>
              <a:t>Objetivo 1</a:t>
            </a:r>
            <a:r>
              <a:rPr lang="es-MX" dirty="0">
                <a:latin typeface="Arial Narrow" panose="020B0606020202030204" pitchFamily="34" charset="0"/>
              </a:rPr>
              <a:t/>
            </a:r>
            <a:br>
              <a:rPr lang="es-MX" dirty="0">
                <a:latin typeface="Arial Narrow" panose="020B0606020202030204" pitchFamily="34" charset="0"/>
              </a:rPr>
            </a:br>
            <a:r>
              <a:rPr lang="es-MX" dirty="0">
                <a:latin typeface="Arial Narrow" panose="020B0606020202030204" pitchFamily="34" charset="0"/>
              </a:rPr>
              <a:t>Reducción del 50% en las excursiones de pista para 2022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43032" y="3890309"/>
            <a:ext cx="17546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Narrow" panose="020B0606020202030204" pitchFamily="34" charset="0"/>
              </a:rPr>
              <a:t>S: </a:t>
            </a:r>
            <a:r>
              <a:rPr lang="es-MX" sz="2000" dirty="0">
                <a:latin typeface="Arial Narrow" panose="020B0606020202030204" pitchFamily="34" charset="0"/>
              </a:rPr>
              <a:t>Específico</a:t>
            </a:r>
            <a:br>
              <a:rPr lang="es-MX" sz="2000" dirty="0">
                <a:latin typeface="Arial Narrow" panose="020B0606020202030204" pitchFamily="34" charset="0"/>
              </a:rPr>
            </a:br>
            <a:r>
              <a:rPr lang="es-MX" sz="2000" b="1" dirty="0">
                <a:latin typeface="Arial Narrow" panose="020B0606020202030204" pitchFamily="34" charset="0"/>
              </a:rPr>
              <a:t>M: </a:t>
            </a:r>
            <a:r>
              <a:rPr lang="es-MX" sz="2000" dirty="0">
                <a:latin typeface="Arial Narrow" panose="020B0606020202030204" pitchFamily="34" charset="0"/>
              </a:rPr>
              <a:t>Medible</a:t>
            </a:r>
            <a:br>
              <a:rPr lang="es-MX" sz="2000" dirty="0">
                <a:latin typeface="Arial Narrow" panose="020B0606020202030204" pitchFamily="34" charset="0"/>
              </a:rPr>
            </a:br>
            <a:r>
              <a:rPr lang="es-MX" sz="2000" b="1" dirty="0">
                <a:latin typeface="Arial Narrow" panose="020B0606020202030204" pitchFamily="34" charset="0"/>
              </a:rPr>
              <a:t>A: </a:t>
            </a:r>
            <a:r>
              <a:rPr lang="es-MX" sz="2000" dirty="0">
                <a:latin typeface="Arial Narrow" panose="020B0606020202030204" pitchFamily="34" charset="0"/>
              </a:rPr>
              <a:t>Asignable</a:t>
            </a:r>
            <a:br>
              <a:rPr lang="es-MX" sz="2000" dirty="0">
                <a:latin typeface="Arial Narrow" panose="020B0606020202030204" pitchFamily="34" charset="0"/>
              </a:rPr>
            </a:br>
            <a:r>
              <a:rPr lang="es-MX" sz="2000" b="1" dirty="0">
                <a:latin typeface="Arial Narrow" panose="020B0606020202030204" pitchFamily="34" charset="0"/>
              </a:rPr>
              <a:t>R: </a:t>
            </a:r>
            <a:r>
              <a:rPr lang="es-MX" sz="2000" dirty="0">
                <a:latin typeface="Arial Narrow" panose="020B0606020202030204" pitchFamily="34" charset="0"/>
              </a:rPr>
              <a:t>Realista</a:t>
            </a:r>
            <a:br>
              <a:rPr lang="es-MX" sz="2000" dirty="0">
                <a:latin typeface="Arial Narrow" panose="020B0606020202030204" pitchFamily="34" charset="0"/>
              </a:rPr>
            </a:br>
            <a:r>
              <a:rPr lang="es-MX" sz="2000" b="1" dirty="0">
                <a:latin typeface="Arial Narrow" panose="020B0606020202030204" pitchFamily="34" charset="0"/>
              </a:rPr>
              <a:t>T: </a:t>
            </a:r>
            <a:r>
              <a:rPr lang="es-MX" sz="2000" dirty="0">
                <a:latin typeface="Arial Narrow" panose="020B0606020202030204" pitchFamily="34" charset="0"/>
              </a:rPr>
              <a:t>Relacionado con el tiempo</a:t>
            </a:r>
          </a:p>
        </p:txBody>
      </p:sp>
    </p:spTree>
    <p:extLst>
      <p:ext uri="{BB962C8B-B14F-4D97-AF65-F5344CB8AC3E}">
        <p14:creationId xmlns:p14="http://schemas.microsoft.com/office/powerpoint/2010/main" val="35845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485901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Monitoreo del rendimiento de la seguridad operacional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009900"/>
            <a:ext cx="148415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485901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Monitoreo del rendimiento de la seguridad operacional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7" name="Grupo 16"/>
          <p:cNvGrpSpPr/>
          <p:nvPr/>
        </p:nvGrpSpPr>
        <p:grpSpPr>
          <a:xfrm>
            <a:off x="2141002" y="3213086"/>
            <a:ext cx="13251399" cy="4826015"/>
            <a:chOff x="2004995" y="3086312"/>
            <a:chExt cx="12954786" cy="4441126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0" y="3086312"/>
              <a:ext cx="12292781" cy="4441126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 rot="16200000">
              <a:off x="1058481" y="5175613"/>
              <a:ext cx="2524892" cy="631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latin typeface="Arial Narrow" panose="020B0606020202030204" pitchFamily="34" charset="0"/>
                </a:rPr>
                <a:t>Número de excursiones de pista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0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3151" y="1824244"/>
            <a:ext cx="125730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1"/>
              </a:lnSpc>
              <a:spcBef>
                <a:spcPct val="0"/>
              </a:spcBef>
            </a:pPr>
            <a:r>
              <a:rPr lang="es-MX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Capítulo 5: Sistemas de recopilación y procesamiento de datos sobre seguridad operacional (SDCPS)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50606">
            <a:off x="324690" y="1943569"/>
            <a:ext cx="572759" cy="5372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19201" y="3630647"/>
            <a:ext cx="6340197" cy="2695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Introducción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Recopilación de datos e información de seguridad operacional</a:t>
            </a:r>
          </a:p>
          <a:p>
            <a:pPr marL="342891" indent="-342891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Taxonomía</a:t>
            </a:r>
          </a:p>
          <a:p>
            <a:pPr marL="342891" indent="-342891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Procesamiento de datos de seguridad operacional</a:t>
            </a:r>
          </a:p>
          <a:p>
            <a:pPr marL="342891" indent="-342891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Gestión de los datos e información de seguridad operacional</a:t>
            </a:r>
          </a:p>
          <a:p>
            <a:pPr>
              <a:lnSpc>
                <a:spcPts val="2929"/>
              </a:lnSpc>
            </a:pPr>
            <a:endParaRPr lang="es-MX" dirty="0">
              <a:solidFill>
                <a:srgbClr val="2D3338"/>
              </a:solidFill>
              <a:latin typeface="BNLKJA+Calibri"/>
              <a:cs typeface="BNLKJA+Calibri"/>
            </a:endParaRPr>
          </a:p>
          <a:p>
            <a:pPr>
              <a:lnSpc>
                <a:spcPts val="2929"/>
              </a:lnSpc>
            </a:pPr>
            <a:endParaRPr lang="es-MX" dirty="0">
              <a:solidFill>
                <a:srgbClr val="2D3338"/>
              </a:solidFill>
              <a:latin typeface="BNLKJA+Calibri"/>
              <a:cs typeface="BNLKJA+Calibri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2154" r="21231"/>
          <a:stretch/>
        </p:blipFill>
        <p:spPr>
          <a:xfrm>
            <a:off x="12496800" y="3926929"/>
            <a:ext cx="3962400" cy="4091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Rectángulo 18"/>
          <p:cNvSpPr/>
          <p:nvPr/>
        </p:nvSpPr>
        <p:spPr>
          <a:xfrm>
            <a:off x="1076463" y="7235052"/>
            <a:ext cx="107442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Datos vs información de seguridad operacional (procesada, organizada, integrada y analizada)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Requerimientos de los Anexos 19 y 13 respecto a las bases de datos (Anexo 19, Capítulo 5 / Anexo 13, 8.1)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Personal calificado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Custodio de los datos e información de seguridad operacional y fuentes conexas</a:t>
            </a:r>
          </a:p>
          <a:p>
            <a:pPr>
              <a:lnSpc>
                <a:spcPts val="2929"/>
              </a:lnSpc>
            </a:pPr>
            <a:endParaRPr lang="es-MX" dirty="0">
              <a:solidFill>
                <a:srgbClr val="2D3338"/>
              </a:solidFill>
              <a:latin typeface="BNLKJA+Calibri"/>
              <a:cs typeface="BNLKJA+Calibri"/>
            </a:endParaRPr>
          </a:p>
          <a:p>
            <a:pPr>
              <a:lnSpc>
                <a:spcPts val="2929"/>
              </a:lnSpc>
            </a:pPr>
            <a:endParaRPr lang="es-MX" dirty="0">
              <a:solidFill>
                <a:srgbClr val="2D3338"/>
              </a:solidFill>
              <a:latin typeface="BNLKJA+Calibri"/>
              <a:cs typeface="BNLKJA+Calibri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1073151" y="6145357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15201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8247" y="2062518"/>
            <a:ext cx="125730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Recopilación de datos e información de seguridad operacional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ángulo 4"/>
          <p:cNvSpPr/>
          <p:nvPr/>
        </p:nvSpPr>
        <p:spPr>
          <a:xfrm>
            <a:off x="888247" y="4005856"/>
            <a:ext cx="107442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Recopilación a diferentes niveles del sistema de aviación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Determinando que recopilar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Investigación de accidentes e incidentes. Anexo 13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Investigación de seguridad operacional por parte de las Autoridades del Estado o proveedores de servicios</a:t>
            </a:r>
          </a:p>
          <a:p>
            <a:pPr>
              <a:lnSpc>
                <a:spcPts val="2929"/>
              </a:lnSpc>
            </a:pPr>
            <a:endParaRPr lang="es-MX" dirty="0">
              <a:solidFill>
                <a:srgbClr val="2D3338"/>
              </a:solidFill>
              <a:latin typeface="BNLKJA+Calibri"/>
              <a:cs typeface="BNLKJA+Calibri"/>
            </a:endParaRPr>
          </a:p>
          <a:p>
            <a:pPr>
              <a:lnSpc>
                <a:spcPts val="2929"/>
              </a:lnSpc>
            </a:pPr>
            <a:endParaRPr lang="es-MX" dirty="0">
              <a:solidFill>
                <a:srgbClr val="2D3338"/>
              </a:solidFill>
              <a:latin typeface="BNLKJA+Calibri"/>
              <a:cs typeface="BNLKJA+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58431" y="5911505"/>
            <a:ext cx="1485900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Recopilación de datos e información de seguridad operacional (Cont.)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88248" y="6947093"/>
            <a:ext cx="16028153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Sistemas de notificación obligatoria y voluntaria sobre seguridad operacional.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Disposiciones de notificación de seguridad operacional del sector específico.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Sistema de notificación de autor revelación (self‐disclosure).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Resultados de las auditorías y encuestas.</a:t>
            </a:r>
          </a:p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Recopilación óptima de datos e información de seguridad operacional.</a:t>
            </a:r>
          </a:p>
          <a:p>
            <a:pPr marL="800080" lvl="1" indent="-342891">
              <a:lnSpc>
                <a:spcPts val="2929"/>
              </a:lnSpc>
              <a:buFont typeface="Wingdings" panose="05000000000000000000" pitchFamily="2" charset="2"/>
              <a:buChar char="Ø"/>
            </a:pPr>
            <a:r>
              <a:rPr lang="es-MX" sz="2000" dirty="0">
                <a:latin typeface="Arial Narrow" panose="020B0606020202030204" pitchFamily="34" charset="0"/>
              </a:rPr>
              <a:t>    Identifique que preguntas específicas deben responder los datos e información de seguridad operacional o que problemas están tratando de resolver.</a:t>
            </a:r>
          </a:p>
        </p:txBody>
      </p:sp>
    </p:spTree>
    <p:extLst>
      <p:ext uri="{BB962C8B-B14F-4D97-AF65-F5344CB8AC3E}">
        <p14:creationId xmlns:p14="http://schemas.microsoft.com/office/powerpoint/2010/main" val="752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5800" y="1820297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Fuentes de datos e información de seguridad operacional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2649201" y="49484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Rectángulo 15"/>
          <p:cNvSpPr/>
          <p:nvPr/>
        </p:nvSpPr>
        <p:spPr>
          <a:xfrm>
            <a:off x="1371601" y="5143500"/>
            <a:ext cx="2243306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171"/>
              </a:lnSpc>
            </a:pPr>
            <a:r>
              <a:rPr lang="es-MX" sz="2000" b="1" dirty="0">
                <a:latin typeface="Arial Narrow" panose="020B0606020202030204" pitchFamily="34" charset="0"/>
              </a:rPr>
              <a:t>Definiendo el ALoSP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4215" t="4517"/>
          <a:stretch/>
        </p:blipFill>
        <p:spPr>
          <a:xfrm>
            <a:off x="4114801" y="2741492"/>
            <a:ext cx="10389327" cy="683926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715001" y="9624510"/>
            <a:ext cx="7180171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171"/>
              </a:lnSpc>
            </a:pPr>
            <a:r>
              <a:rPr lang="es-MX" b="1" dirty="0">
                <a:latin typeface="Arial Narrow" panose="020B0606020202030204" pitchFamily="34" charset="0"/>
              </a:rPr>
              <a:t>Nivel aceptable de rendimiento en material de seguridad operacional (ALoSP)</a:t>
            </a:r>
          </a:p>
        </p:txBody>
      </p:sp>
    </p:spTree>
    <p:extLst>
      <p:ext uri="{BB962C8B-B14F-4D97-AF65-F5344CB8AC3E}">
        <p14:creationId xmlns:p14="http://schemas.microsoft.com/office/powerpoint/2010/main" val="310603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1" y="8870950"/>
            <a:ext cx="3086100" cy="387351"/>
            <a:chOff x="0" y="0"/>
            <a:chExt cx="812800" cy="1020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02018"/>
            </a:xfrm>
            <a:custGeom>
              <a:avLst/>
              <a:gdLst/>
              <a:ahLst/>
              <a:cxnLst/>
              <a:rect l="l" t="t" r="r" b="b"/>
              <a:pathLst>
                <a:path w="812800" h="102018">
                  <a:moveTo>
                    <a:pt x="0" y="0"/>
                  </a:moveTo>
                  <a:lnTo>
                    <a:pt x="812800" y="0"/>
                  </a:lnTo>
                  <a:lnTo>
                    <a:pt x="812800" y="102018"/>
                  </a:lnTo>
                  <a:lnTo>
                    <a:pt x="0" y="10201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780653" y="0"/>
            <a:ext cx="1054100" cy="2107104"/>
            <a:chOff x="0" y="0"/>
            <a:chExt cx="277623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623" cy="812800"/>
            </a:xfrm>
            <a:custGeom>
              <a:avLst/>
              <a:gdLst/>
              <a:ahLst/>
              <a:cxnLst/>
              <a:rect l="l" t="t" r="r" b="b"/>
              <a:pathLst>
                <a:path w="277623" h="812800">
                  <a:moveTo>
                    <a:pt x="0" y="0"/>
                  </a:moveTo>
                  <a:lnTo>
                    <a:pt x="277623" y="0"/>
                  </a:lnTo>
                  <a:lnTo>
                    <a:pt x="27762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7762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1" y="1249834"/>
            <a:ext cx="65913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1"/>
              </a:lnSpc>
            </a:pPr>
            <a:r>
              <a:rPr lang="es-MX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Capítulo 1: Introducción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780653" y="8176261"/>
            <a:ext cx="1054100" cy="2110740"/>
            <a:chOff x="0" y="0"/>
            <a:chExt cx="277623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7623" cy="812800"/>
            </a:xfrm>
            <a:custGeom>
              <a:avLst/>
              <a:gdLst/>
              <a:ahLst/>
              <a:cxnLst/>
              <a:rect l="l" t="t" r="r" b="b"/>
              <a:pathLst>
                <a:path w="277623" h="812800">
                  <a:moveTo>
                    <a:pt x="0" y="0"/>
                  </a:moveTo>
                  <a:lnTo>
                    <a:pt x="277623" y="0"/>
                  </a:lnTo>
                  <a:lnTo>
                    <a:pt x="27762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7762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50606">
            <a:off x="277289" y="1234641"/>
            <a:ext cx="572759" cy="537288"/>
          </a:xfrm>
          <a:prstGeom prst="rect">
            <a:avLst/>
          </a:prstGeom>
        </p:spPr>
      </p:pic>
      <p:sp>
        <p:nvSpPr>
          <p:cNvPr id="21" name="object 5"/>
          <p:cNvSpPr txBox="1"/>
          <p:nvPr/>
        </p:nvSpPr>
        <p:spPr>
          <a:xfrm>
            <a:off x="514490" y="3009900"/>
            <a:ext cx="6518516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891" indent="-342891">
              <a:lnSpc>
                <a:spcPts val="2929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¿Qué</a:t>
            </a:r>
            <a:r>
              <a:rPr sz="2000" spc="-21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es</a:t>
            </a:r>
            <a:r>
              <a:rPr sz="2000" spc="-223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spc="-22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gestión</a:t>
            </a:r>
            <a:r>
              <a:rPr sz="2000" spc="-223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sz="2000" spc="-216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spc="-22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seguridad</a:t>
            </a:r>
            <a:r>
              <a:rPr sz="2000" spc="-215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operacional?</a:t>
            </a:r>
          </a:p>
          <a:p>
            <a:pPr marL="342891" indent="-342891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Aplicación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sz="2000" spc="-216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spc="-22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gestión</a:t>
            </a:r>
            <a:r>
              <a:rPr sz="2000" spc="-223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sz="2000" spc="-216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spc="-22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seguridad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operacional</a:t>
            </a:r>
          </a:p>
          <a:p>
            <a:pPr marL="342891" indent="-342891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Implementación </a:t>
            </a:r>
            <a:r>
              <a:rPr sz="2000" spc="-241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sz="2000" spc="-216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spc="-22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gestión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sz="2000" spc="-216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sz="2000" spc="-22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seguridad</a:t>
            </a:r>
            <a:r>
              <a:rPr sz="2000" spc="-215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operacional</a:t>
            </a:r>
          </a:p>
          <a:p>
            <a:pPr marL="342891" indent="-342891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Gestión</a:t>
            </a:r>
            <a:r>
              <a:rPr sz="2000" spc="-221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spc="-12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integrada</a:t>
            </a:r>
            <a:r>
              <a:rPr sz="2000" spc="-208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del</a:t>
            </a:r>
            <a:r>
              <a:rPr sz="2000" spc="-217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riesgo</a:t>
            </a:r>
            <a:r>
              <a:rPr sz="2000" spc="-220" dirty="0">
                <a:solidFill>
                  <a:srgbClr val="2D34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sz="2000" dirty="0">
                <a:solidFill>
                  <a:srgbClr val="2D3438"/>
                </a:solidFill>
                <a:latin typeface="Arial Narrow" panose="020B0606020202030204" pitchFamily="34" charset="0"/>
                <a:cs typeface="BNLKJA+Calibri"/>
              </a:rPr>
              <a:t>(IRM)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169" y="2705100"/>
            <a:ext cx="7543800" cy="470262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3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" y="952500"/>
            <a:ext cx="14097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1"/>
              </a:lnSpc>
              <a:spcBef>
                <a:spcPct val="0"/>
              </a:spcBef>
            </a:pPr>
            <a:r>
              <a:rPr lang="es-MX" sz="4108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Capitulo 10. Taxonomía </a:t>
            </a:r>
            <a:r>
              <a:rPr lang="es-MX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de Peligros - ORGANIZATIVOS</a:t>
            </a:r>
            <a:endParaRPr lang="es-MX" sz="4108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4020800" y="49484"/>
            <a:ext cx="4379872" cy="1207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925" y="1686852"/>
            <a:ext cx="11539786" cy="8485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50606">
            <a:off x="180759" y="1066198"/>
            <a:ext cx="572759" cy="5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646149" y="283933"/>
            <a:ext cx="4651790" cy="1125767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146"/>
            <a:ext cx="13800833" cy="97834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71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" y="332696"/>
            <a:ext cx="13415391" cy="97668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4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304800" y="1160958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Taxonomía de </a:t>
            </a: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Peligros - AMBIENTALES</a:t>
            </a:r>
            <a:endParaRPr lang="es-MX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04751"/>
            <a:ext cx="11326335" cy="80618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52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304800" y="1160958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Taxonomía de </a:t>
            </a: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Peligros - HUMANOS</a:t>
            </a:r>
            <a:endParaRPr lang="es-MX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60523"/>
            <a:ext cx="11323889" cy="8191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07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304800" y="1160958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Taxonomía de </a:t>
            </a: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Peligros – OPERACIÓN AÉREA Y MANTTO</a:t>
            </a:r>
            <a:endParaRPr lang="es-MX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904751"/>
            <a:ext cx="9311404" cy="819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610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4300"/>
            <a:ext cx="11817167" cy="1005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63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33" y="114300"/>
            <a:ext cx="11691816" cy="1005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87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4953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8" name="Grupo 17"/>
          <p:cNvGrpSpPr/>
          <p:nvPr/>
        </p:nvGrpSpPr>
        <p:grpSpPr>
          <a:xfrm>
            <a:off x="2667000" y="228600"/>
            <a:ext cx="10595113" cy="10058400"/>
            <a:chOff x="1063487" y="114300"/>
            <a:chExt cx="9833113" cy="946841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114300"/>
              <a:ext cx="9829800" cy="82999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487" y="8414217"/>
              <a:ext cx="9829800" cy="11684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90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304800" y="818307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Taxonomía de </a:t>
            </a: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Peligros – OPERACIÓN AÉREA Y MANTTO</a:t>
            </a:r>
            <a:endParaRPr lang="es-MX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585" y="1517872"/>
            <a:ext cx="9259215" cy="8654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543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5240" y="282801"/>
            <a:ext cx="4318000" cy="990600"/>
            <a:chOff x="0" y="0"/>
            <a:chExt cx="1189096" cy="1882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89096" cy="188258"/>
            </a:xfrm>
            <a:custGeom>
              <a:avLst/>
              <a:gdLst/>
              <a:ahLst/>
              <a:cxnLst/>
              <a:rect l="l" t="t" r="r" b="b"/>
              <a:pathLst>
                <a:path w="1189096" h="188258">
                  <a:moveTo>
                    <a:pt x="0" y="0"/>
                  </a:moveTo>
                  <a:lnTo>
                    <a:pt x="1189096" y="0"/>
                  </a:lnTo>
                  <a:lnTo>
                    <a:pt x="118909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18909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7429" y="1862137"/>
            <a:ext cx="994057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1"/>
              </a:lnSpc>
              <a:spcBef>
                <a:spcPct val="0"/>
              </a:spcBef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Poppins"/>
              </a:rPr>
              <a:t>Gestión de la seguridad operacional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7351" y="2892162"/>
            <a:ext cx="84671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  <a:spcBef>
                <a:spcPct val="0"/>
              </a:spcBef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Busca proactivamente mitigar los riesgos antes que éstos resulten en accidentes e incidentes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572000" y="282801"/>
            <a:ext cx="1161907" cy="990600"/>
            <a:chOff x="0" y="0"/>
            <a:chExt cx="210726" cy="1882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726" cy="188258"/>
            </a:xfrm>
            <a:custGeom>
              <a:avLst/>
              <a:gdLst/>
              <a:ahLst/>
              <a:cxnLst/>
              <a:rect l="l" t="t" r="r" b="b"/>
              <a:pathLst>
                <a:path w="210726" h="188258">
                  <a:moveTo>
                    <a:pt x="0" y="0"/>
                  </a:moveTo>
                  <a:lnTo>
                    <a:pt x="210726" y="0"/>
                  </a:lnTo>
                  <a:lnTo>
                    <a:pt x="21072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1072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116" y="1857991"/>
            <a:ext cx="5057373" cy="30480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5" name="Rectángulo 24"/>
          <p:cNvSpPr/>
          <p:nvPr/>
        </p:nvSpPr>
        <p:spPr>
          <a:xfrm>
            <a:off x="727430" y="4152900"/>
            <a:ext cx="8393279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51"/>
              </a:lnSpc>
              <a:spcBef>
                <a:spcPct val="0"/>
              </a:spcBef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Aplicación de la gestión de la seguridad operacional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0767" y="5295900"/>
            <a:ext cx="4794899" cy="4343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7" name="Rectángulo 26"/>
          <p:cNvSpPr/>
          <p:nvPr/>
        </p:nvSpPr>
        <p:spPr>
          <a:xfrm>
            <a:off x="1066800" y="6277960"/>
            <a:ext cx="9144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b="1" dirty="0">
                <a:latin typeface="Arial Narrow" panose="020B0606020202030204" pitchFamily="34" charset="0"/>
              </a:rPr>
              <a:t>Aplicación SMS</a:t>
            </a:r>
          </a:p>
          <a:p>
            <a:endParaRPr lang="es-MX" sz="2000" dirty="0">
              <a:latin typeface="Arial Narrow" panose="020B060602020203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 Enfoque de un sistema de seguridad operacional total.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Implicaciones de subcontratar servicios.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Control de los riesgos mediante reglamentos.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78" y="190500"/>
            <a:ext cx="12565671" cy="99505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304800" y="818307"/>
            <a:ext cx="125730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Taxonomía de </a:t>
            </a: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Peligros – PROVEEDOR DE SERVICIOS DE NAVEGACION AÉREA</a:t>
            </a:r>
            <a:endParaRPr lang="es-MX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05894"/>
            <a:ext cx="9535612" cy="77906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83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986" y="1609874"/>
            <a:ext cx="12145814" cy="76484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97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430744" y="283933"/>
            <a:ext cx="4867195" cy="12840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71262"/>
            <a:ext cx="10944552" cy="8500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6"/>
          <p:cNvSpPr txBox="1"/>
          <p:nvPr/>
        </p:nvSpPr>
        <p:spPr>
          <a:xfrm>
            <a:off x="304800" y="818307"/>
            <a:ext cx="12573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Taxonomía de </a:t>
            </a:r>
            <a:r>
              <a:rPr lang="es-MX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Peligros – DISEÑO Y FABRICACIÓN</a:t>
            </a:r>
            <a:endParaRPr lang="es-MX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/>
              <a:ea typeface="Lato Bold"/>
              <a:cs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3591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4706600" y="283933"/>
            <a:ext cx="3591339" cy="973367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800100"/>
            <a:ext cx="13182846" cy="899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3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7149" y="5930901"/>
            <a:ext cx="450851" cy="4356100"/>
            <a:chOff x="0" y="0"/>
            <a:chExt cx="118742" cy="1147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42" cy="1147286"/>
            </a:xfrm>
            <a:custGeom>
              <a:avLst/>
              <a:gdLst/>
              <a:ahLst/>
              <a:cxnLst/>
              <a:rect l="l" t="t" r="r" b="b"/>
              <a:pathLst>
                <a:path w="118742" h="1147286">
                  <a:moveTo>
                    <a:pt x="0" y="0"/>
                  </a:moveTo>
                  <a:lnTo>
                    <a:pt x="118742" y="0"/>
                  </a:lnTo>
                  <a:lnTo>
                    <a:pt x="118742" y="1147286"/>
                  </a:lnTo>
                  <a:lnTo>
                    <a:pt x="0" y="1147286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8742" cy="1194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66700"/>
            <a:ext cx="4641850" cy="699565"/>
            <a:chOff x="0" y="0"/>
            <a:chExt cx="1222545" cy="184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3646149" y="1776936"/>
            <a:ext cx="4641851" cy="699565"/>
            <a:chOff x="0" y="0"/>
            <a:chExt cx="1222545" cy="184248"/>
          </a:xfrm>
        </p:grpSpPr>
        <p:sp>
          <p:nvSpPr>
            <p:cNvPr id="13" name="Freeform 16"/>
            <p:cNvSpPr/>
            <p:nvPr/>
          </p:nvSpPr>
          <p:spPr>
            <a:xfrm>
              <a:off x="0" y="0"/>
              <a:ext cx="1222545" cy="184248"/>
            </a:xfrm>
            <a:custGeom>
              <a:avLst/>
              <a:gdLst/>
              <a:ahLst/>
              <a:cxnLst/>
              <a:rect l="l" t="t" r="r" b="b"/>
              <a:pathLst>
                <a:path w="1222545" h="184248">
                  <a:moveTo>
                    <a:pt x="0" y="0"/>
                  </a:moveTo>
                  <a:lnTo>
                    <a:pt x="1222545" y="0"/>
                  </a:lnTo>
                  <a:lnTo>
                    <a:pt x="1222545" y="184248"/>
                  </a:lnTo>
                  <a:lnTo>
                    <a:pt x="0" y="18424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4" name="TextBox 17"/>
            <p:cNvSpPr txBox="1"/>
            <p:nvPr/>
          </p:nvSpPr>
          <p:spPr>
            <a:xfrm>
              <a:off x="0" y="-47625"/>
              <a:ext cx="1222545" cy="231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2"/>
          <p:cNvSpPr/>
          <p:nvPr/>
        </p:nvSpPr>
        <p:spPr>
          <a:xfrm>
            <a:off x="13944600" y="283933"/>
            <a:ext cx="4353339" cy="1125767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231" y="1776936"/>
            <a:ext cx="14270038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7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00951" y="5295902"/>
            <a:ext cx="3086100" cy="445135"/>
            <a:chOff x="0" y="0"/>
            <a:chExt cx="812800" cy="117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37"/>
            </a:xfrm>
            <a:custGeom>
              <a:avLst/>
              <a:gdLst/>
              <a:ahLst/>
              <a:cxnLst/>
              <a:rect l="l" t="t" r="r" b="b"/>
              <a:pathLst>
                <a:path w="812800" h="117237">
                  <a:moveTo>
                    <a:pt x="0" y="0"/>
                  </a:moveTo>
                  <a:lnTo>
                    <a:pt x="812800" y="0"/>
                  </a:lnTo>
                  <a:lnTo>
                    <a:pt x="812800" y="117237"/>
                  </a:lnTo>
                  <a:lnTo>
                    <a:pt x="0" y="117237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164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6536" y="1851910"/>
            <a:ext cx="64770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1"/>
              </a:lnSpc>
              <a:spcBef>
                <a:spcPct val="0"/>
              </a:spcBef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Implementación de la gestión de la seguridad operacional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522" y="3925808"/>
            <a:ext cx="6260679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891" indent="-342891">
              <a:lnSpc>
                <a:spcPts val="4087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Compromiso de gestión del</a:t>
            </a:r>
          </a:p>
          <a:p>
            <a:pPr>
              <a:lnSpc>
                <a:spcPts val="4087"/>
              </a:lnSpc>
              <a:spcBef>
                <a:spcPct val="0"/>
              </a:spcBef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personal directivo</a:t>
            </a:r>
          </a:p>
          <a:p>
            <a:pPr marL="342891" indent="-342891">
              <a:lnSpc>
                <a:spcPts val="4087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Cumplimiento con los</a:t>
            </a:r>
          </a:p>
          <a:p>
            <a:pPr>
              <a:lnSpc>
                <a:spcPts val="4087"/>
              </a:lnSpc>
              <a:spcBef>
                <a:spcPct val="0"/>
              </a:spcBef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requisitos prescriptivos</a:t>
            </a:r>
          </a:p>
          <a:p>
            <a:pPr marL="342891" indent="-342891">
              <a:lnSpc>
                <a:spcPts val="4087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Régimen sobre las medidas</a:t>
            </a:r>
          </a:p>
          <a:p>
            <a:pPr>
              <a:lnSpc>
                <a:spcPts val="4087"/>
              </a:lnSpc>
              <a:spcBef>
                <a:spcPct val="0"/>
              </a:spcBef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de cumplimiento</a:t>
            </a:r>
          </a:p>
          <a:p>
            <a:pPr marL="342891" indent="-342891">
              <a:lnSpc>
                <a:spcPts val="4087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Protección de información</a:t>
            </a:r>
          </a:p>
          <a:p>
            <a:pPr>
              <a:lnSpc>
                <a:spcPts val="4087"/>
              </a:lnSpc>
              <a:spcBef>
                <a:spcPct val="0"/>
              </a:spcBef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de seguridad operacional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51450" y="1857362"/>
            <a:ext cx="4689967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1"/>
              </a:lnSpc>
              <a:spcBef>
                <a:spcPct val="0"/>
              </a:spcBef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Gestión integrada del riesgo (IRM)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43265" y="3925809"/>
            <a:ext cx="4265219" cy="306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891" indent="-342891" algn="just">
              <a:lnSpc>
                <a:spcPts val="4087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Sistema de aviación:</a:t>
            </a:r>
          </a:p>
          <a:p>
            <a:pPr algn="just">
              <a:lnSpc>
                <a:spcPts val="4087"/>
              </a:lnSpc>
              <a:spcBef>
                <a:spcPct val="0"/>
              </a:spcBef>
            </a:pPr>
            <a:r>
              <a:rPr lang="es-MX" sz="2000" dirty="0">
                <a:latin typeface="Arial Narrow" panose="020B0606020202030204" pitchFamily="34" charset="0"/>
                <a:ea typeface="Poppins"/>
                <a:cs typeface="Poppins"/>
                <a:sym typeface="Poppins"/>
              </a:rPr>
              <a:t>      sistemas funcionales:</a:t>
            </a:r>
          </a:p>
          <a:p>
            <a:pPr marL="342891" algn="just">
              <a:lnSpc>
                <a:spcPts val="2929"/>
              </a:lnSpc>
            </a:pP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financiero,</a:t>
            </a:r>
            <a:r>
              <a:rPr lang="es-MX" sz="2000" spc="-16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medio</a:t>
            </a:r>
            <a:r>
              <a:rPr lang="es-MX" sz="2000" spc="-17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ambiente, seguridad</a:t>
            </a:r>
            <a:r>
              <a:rPr lang="es-MX" sz="2000" spc="520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operacional, seguridad</a:t>
            </a:r>
            <a:r>
              <a:rPr lang="es-MX" sz="2000" spc="-21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lang="es-MX" sz="2000" spc="-216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lang="es-MX" sz="2000" spc="-231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aviación.</a:t>
            </a:r>
          </a:p>
          <a:p>
            <a:pPr marL="342891" indent="-342891" algn="just">
              <a:lnSpc>
                <a:spcPts val="2879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IRM</a:t>
            </a:r>
            <a:r>
              <a:rPr lang="es-MX" sz="2000" spc="2019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se</a:t>
            </a:r>
            <a:r>
              <a:rPr lang="es-MX" sz="2000" spc="2035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spc="-15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centra</a:t>
            </a:r>
            <a:r>
              <a:rPr lang="es-MX" sz="2000" spc="2043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en</a:t>
            </a:r>
            <a:r>
              <a:rPr lang="es-MX" sz="2000" spc="2029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 reducción</a:t>
            </a:r>
            <a:r>
              <a:rPr lang="es-MX" sz="2000" spc="-159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del</a:t>
            </a:r>
            <a:r>
              <a:rPr lang="es-MX" sz="2000" spc="-159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riesgo</a:t>
            </a:r>
            <a:r>
              <a:rPr lang="es-MX" sz="2000" spc="-163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spc="-11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general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de</a:t>
            </a:r>
            <a:r>
              <a:rPr lang="es-MX" sz="2000" spc="-216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la</a:t>
            </a:r>
            <a:r>
              <a:rPr lang="es-MX" sz="2000" spc="-227" dirty="0">
                <a:solidFill>
                  <a:srgbClr val="2D3338"/>
                </a:solidFill>
                <a:latin typeface="Arial Narrow" panose="020B0606020202030204" pitchFamily="34" charset="0"/>
                <a:cs typeface="DejaVu Sans"/>
              </a:rPr>
              <a:t> </a:t>
            </a:r>
            <a:r>
              <a:rPr lang="es-MX" sz="2000" spc="-11" dirty="0">
                <a:solidFill>
                  <a:srgbClr val="2D3338"/>
                </a:solidFill>
                <a:latin typeface="Arial Narrow" panose="020B0606020202030204" pitchFamily="34" charset="0"/>
                <a:cs typeface="BNLKJA+Calibri"/>
              </a:rPr>
              <a:t>organización.</a:t>
            </a:r>
          </a:p>
          <a:p>
            <a:pPr>
              <a:lnSpc>
                <a:spcPts val="4087"/>
              </a:lnSpc>
              <a:spcBef>
                <a:spcPct val="0"/>
              </a:spcBef>
            </a:pPr>
            <a:endParaRPr lang="es-MX" sz="2919" dirty="0">
              <a:solidFill>
                <a:srgbClr val="2A094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" y="2"/>
            <a:ext cx="3086100" cy="826135"/>
            <a:chOff x="0" y="0"/>
            <a:chExt cx="812800" cy="2175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17583"/>
            </a:xfrm>
            <a:custGeom>
              <a:avLst/>
              <a:gdLst/>
              <a:ahLst/>
              <a:cxnLst/>
              <a:rect l="l" t="t" r="r" b="b"/>
              <a:pathLst>
                <a:path w="812800" h="217583">
                  <a:moveTo>
                    <a:pt x="0" y="0"/>
                  </a:moveTo>
                  <a:lnTo>
                    <a:pt x="812800" y="0"/>
                  </a:lnTo>
                  <a:lnTo>
                    <a:pt x="812800" y="217583"/>
                  </a:lnTo>
                  <a:lnTo>
                    <a:pt x="0" y="217583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265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201901" y="9460866"/>
            <a:ext cx="3086100" cy="826135"/>
            <a:chOff x="0" y="0"/>
            <a:chExt cx="812800" cy="2175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17583"/>
            </a:xfrm>
            <a:custGeom>
              <a:avLst/>
              <a:gdLst/>
              <a:ahLst/>
              <a:cxnLst/>
              <a:rect l="l" t="t" r="r" b="b"/>
              <a:pathLst>
                <a:path w="812800" h="217583">
                  <a:moveTo>
                    <a:pt x="0" y="0"/>
                  </a:moveTo>
                  <a:lnTo>
                    <a:pt x="812800" y="0"/>
                  </a:lnTo>
                  <a:lnTo>
                    <a:pt x="812800" y="217583"/>
                  </a:lnTo>
                  <a:lnTo>
                    <a:pt x="0" y="217583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265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34" y="1642384"/>
            <a:ext cx="4453751" cy="279117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2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785" y="6393346"/>
            <a:ext cx="4868433" cy="344535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4531975" y="8772982"/>
            <a:ext cx="3114143" cy="1247319"/>
            <a:chOff x="0" y="0"/>
            <a:chExt cx="820186" cy="3285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0186" cy="328512"/>
            </a:xfrm>
            <a:custGeom>
              <a:avLst/>
              <a:gdLst/>
              <a:ahLst/>
              <a:cxnLst/>
              <a:rect l="l" t="t" r="r" b="b"/>
              <a:pathLst>
                <a:path w="820186" h="328512">
                  <a:moveTo>
                    <a:pt x="126789" y="0"/>
                  </a:moveTo>
                  <a:lnTo>
                    <a:pt x="693397" y="0"/>
                  </a:lnTo>
                  <a:cubicBezTo>
                    <a:pt x="727023" y="0"/>
                    <a:pt x="759273" y="13358"/>
                    <a:pt x="783050" y="37136"/>
                  </a:cubicBezTo>
                  <a:cubicBezTo>
                    <a:pt x="806828" y="60913"/>
                    <a:pt x="820186" y="93162"/>
                    <a:pt x="820186" y="126789"/>
                  </a:cubicBezTo>
                  <a:lnTo>
                    <a:pt x="820186" y="201723"/>
                  </a:lnTo>
                  <a:cubicBezTo>
                    <a:pt x="820186" y="235350"/>
                    <a:pt x="806828" y="267599"/>
                    <a:pt x="783050" y="291376"/>
                  </a:cubicBezTo>
                  <a:cubicBezTo>
                    <a:pt x="759273" y="315154"/>
                    <a:pt x="727023" y="328512"/>
                    <a:pt x="693397" y="328512"/>
                  </a:cubicBezTo>
                  <a:lnTo>
                    <a:pt x="126789" y="328512"/>
                  </a:lnTo>
                  <a:cubicBezTo>
                    <a:pt x="56765" y="328512"/>
                    <a:pt x="0" y="271747"/>
                    <a:pt x="0" y="201723"/>
                  </a:cubicBezTo>
                  <a:lnTo>
                    <a:pt x="0" y="126789"/>
                  </a:lnTo>
                  <a:cubicBezTo>
                    <a:pt x="0" y="56765"/>
                    <a:pt x="56765" y="0"/>
                    <a:pt x="126789" y="0"/>
                  </a:cubicBez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20186" cy="376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987722" y="2476112"/>
            <a:ext cx="12575879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751"/>
              </a:lnSpc>
            </a:pPr>
            <a:r>
              <a:rPr lang="es-MX" sz="410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Capítulo 2: Fundamentos de la seguridad operacional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50606">
            <a:off x="397661" y="2650903"/>
            <a:ext cx="572759" cy="537288"/>
          </a:xfrm>
          <a:prstGeom prst="rect">
            <a:avLst/>
          </a:prstGeom>
        </p:spPr>
      </p:pic>
      <p:sp>
        <p:nvSpPr>
          <p:cNvPr id="18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9" name="Group 10"/>
          <p:cNvGrpSpPr/>
          <p:nvPr/>
        </p:nvGrpSpPr>
        <p:grpSpPr>
          <a:xfrm>
            <a:off x="15240" y="282801"/>
            <a:ext cx="4318000" cy="990600"/>
            <a:chOff x="0" y="0"/>
            <a:chExt cx="1189096" cy="188258"/>
          </a:xfrm>
        </p:grpSpPr>
        <p:sp>
          <p:nvSpPr>
            <p:cNvPr id="20" name="Freeform 11"/>
            <p:cNvSpPr/>
            <p:nvPr/>
          </p:nvSpPr>
          <p:spPr>
            <a:xfrm>
              <a:off x="0" y="0"/>
              <a:ext cx="1189096" cy="188258"/>
            </a:xfrm>
            <a:custGeom>
              <a:avLst/>
              <a:gdLst/>
              <a:ahLst/>
              <a:cxnLst/>
              <a:rect l="l" t="t" r="r" b="b"/>
              <a:pathLst>
                <a:path w="1189096" h="188258">
                  <a:moveTo>
                    <a:pt x="0" y="0"/>
                  </a:moveTo>
                  <a:lnTo>
                    <a:pt x="1189096" y="0"/>
                  </a:lnTo>
                  <a:lnTo>
                    <a:pt x="118909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1" name="TextBox 12"/>
            <p:cNvSpPr txBox="1"/>
            <p:nvPr/>
          </p:nvSpPr>
          <p:spPr>
            <a:xfrm>
              <a:off x="0" y="-47625"/>
              <a:ext cx="118909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18"/>
          <p:cNvGrpSpPr/>
          <p:nvPr/>
        </p:nvGrpSpPr>
        <p:grpSpPr>
          <a:xfrm>
            <a:off x="4572000" y="282801"/>
            <a:ext cx="1161907" cy="990600"/>
            <a:chOff x="0" y="0"/>
            <a:chExt cx="210726" cy="188258"/>
          </a:xfrm>
        </p:grpSpPr>
        <p:sp>
          <p:nvSpPr>
            <p:cNvPr id="23" name="Freeform 19"/>
            <p:cNvSpPr/>
            <p:nvPr/>
          </p:nvSpPr>
          <p:spPr>
            <a:xfrm>
              <a:off x="0" y="0"/>
              <a:ext cx="210726" cy="188258"/>
            </a:xfrm>
            <a:custGeom>
              <a:avLst/>
              <a:gdLst/>
              <a:ahLst/>
              <a:cxnLst/>
              <a:rect l="l" t="t" r="r" b="b"/>
              <a:pathLst>
                <a:path w="210726" h="188258">
                  <a:moveTo>
                    <a:pt x="0" y="0"/>
                  </a:moveTo>
                  <a:lnTo>
                    <a:pt x="210726" y="0"/>
                  </a:lnTo>
                  <a:lnTo>
                    <a:pt x="210726" y="188258"/>
                  </a:lnTo>
                  <a:lnTo>
                    <a:pt x="0" y="18825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24" name="TextBox 20"/>
            <p:cNvSpPr txBox="1"/>
            <p:nvPr/>
          </p:nvSpPr>
          <p:spPr>
            <a:xfrm>
              <a:off x="0" y="-47625"/>
              <a:ext cx="210726" cy="23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Rectángulo 24"/>
          <p:cNvSpPr/>
          <p:nvPr/>
        </p:nvSpPr>
        <p:spPr>
          <a:xfrm>
            <a:off x="754768" y="4309093"/>
            <a:ext cx="9144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El concepto de seguridad operacional y su evolución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Los humanos en el sistema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Causalidad del accidente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Dilema de la gestión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Gestión del riesgo de seguridad operacional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890" y="5676901"/>
            <a:ext cx="6511743" cy="3629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62" y="751979"/>
            <a:ext cx="12519512" cy="387350"/>
            <a:chOff x="0" y="0"/>
            <a:chExt cx="812800" cy="1020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018"/>
            </a:xfrm>
            <a:custGeom>
              <a:avLst/>
              <a:gdLst/>
              <a:ahLst/>
              <a:cxnLst/>
              <a:rect l="l" t="t" r="r" b="b"/>
              <a:pathLst>
                <a:path w="812800" h="102018">
                  <a:moveTo>
                    <a:pt x="0" y="0"/>
                  </a:moveTo>
                  <a:lnTo>
                    <a:pt x="812800" y="0"/>
                  </a:lnTo>
                  <a:lnTo>
                    <a:pt x="812800" y="102018"/>
                  </a:lnTo>
                  <a:lnTo>
                    <a:pt x="0" y="10201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94121" y="7149774"/>
            <a:ext cx="7674979" cy="66043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487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1" y="1940950"/>
            <a:ext cx="78105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El concepto de seguridad operacional y su evolución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78" y="10325100"/>
            <a:ext cx="9546221" cy="34671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86541" y="5118771"/>
            <a:ext cx="9546221" cy="3467100"/>
          </a:xfrm>
          <a:prstGeom prst="rect">
            <a:avLst/>
          </a:prstGeom>
        </p:spPr>
      </p:pic>
      <p:sp>
        <p:nvSpPr>
          <p:cNvPr id="18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5" y="4229100"/>
            <a:ext cx="8804643" cy="434340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0744201" y="1940949"/>
            <a:ext cx="6218369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</a:rPr>
              <a:t>Los humanos en el sistema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7295" y="3780142"/>
            <a:ext cx="4852179" cy="4583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62" y="751979"/>
            <a:ext cx="12519512" cy="387350"/>
            <a:chOff x="0" y="0"/>
            <a:chExt cx="812800" cy="1020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018"/>
            </a:xfrm>
            <a:custGeom>
              <a:avLst/>
              <a:gdLst/>
              <a:ahLst/>
              <a:cxnLst/>
              <a:rect l="l" t="t" r="r" b="b"/>
              <a:pathLst>
                <a:path w="812800" h="102018">
                  <a:moveTo>
                    <a:pt x="0" y="0"/>
                  </a:moveTo>
                  <a:lnTo>
                    <a:pt x="812800" y="0"/>
                  </a:lnTo>
                  <a:lnTo>
                    <a:pt x="812800" y="102018"/>
                  </a:lnTo>
                  <a:lnTo>
                    <a:pt x="0" y="10201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94121" y="7149774"/>
            <a:ext cx="7674979" cy="66043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487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1" y="1940951"/>
            <a:ext cx="78105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Causalidad del accidente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78" y="10325100"/>
            <a:ext cx="9546221" cy="34671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86541" y="5118771"/>
            <a:ext cx="9546221" cy="3467100"/>
          </a:xfrm>
          <a:prstGeom prst="rect">
            <a:avLst/>
          </a:prstGeom>
        </p:spPr>
      </p:pic>
      <p:sp>
        <p:nvSpPr>
          <p:cNvPr id="18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2" y="2857501"/>
            <a:ext cx="5270695" cy="33025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420370"/>
            <a:ext cx="5943600" cy="3570767"/>
          </a:xfrm>
          <a:prstGeom prst="rect">
            <a:avLst/>
          </a:prstGeom>
        </p:spPr>
      </p:pic>
      <p:sp>
        <p:nvSpPr>
          <p:cNvPr id="22" name="TextBox 11"/>
          <p:cNvSpPr txBox="1"/>
          <p:nvPr/>
        </p:nvSpPr>
        <p:spPr>
          <a:xfrm>
            <a:off x="10287001" y="1940950"/>
            <a:ext cx="78105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Dilema de la gestión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730" y="3493152"/>
            <a:ext cx="6079471" cy="47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62" y="751979"/>
            <a:ext cx="12519512" cy="387350"/>
            <a:chOff x="0" y="0"/>
            <a:chExt cx="812800" cy="1020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018"/>
            </a:xfrm>
            <a:custGeom>
              <a:avLst/>
              <a:gdLst/>
              <a:ahLst/>
              <a:cxnLst/>
              <a:rect l="l" t="t" r="r" b="b"/>
              <a:pathLst>
                <a:path w="812800" h="102018">
                  <a:moveTo>
                    <a:pt x="0" y="0"/>
                  </a:moveTo>
                  <a:lnTo>
                    <a:pt x="812800" y="0"/>
                  </a:lnTo>
                  <a:lnTo>
                    <a:pt x="812800" y="102018"/>
                  </a:lnTo>
                  <a:lnTo>
                    <a:pt x="0" y="102018"/>
                  </a:lnTo>
                  <a:close/>
                </a:path>
              </a:pathLst>
            </a:custGeom>
            <a:solidFill>
              <a:srgbClr val="EDC2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94121" y="7149774"/>
            <a:ext cx="7674979" cy="66043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487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7201" y="1646565"/>
            <a:ext cx="1341120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486" indent="-571486">
              <a:lnSpc>
                <a:spcPts val="5751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  <a:ea typeface="Lato Bold"/>
                <a:cs typeface="Lato Bold"/>
                <a:sym typeface="Lato Bold"/>
              </a:rPr>
              <a:t>Gestión del riesgo de seguridad operacional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78" y="10325100"/>
            <a:ext cx="9546221" cy="34671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86541" y="5118771"/>
            <a:ext cx="9546221" cy="3467100"/>
          </a:xfrm>
          <a:prstGeom prst="rect">
            <a:avLst/>
          </a:prstGeom>
        </p:spPr>
      </p:pic>
      <p:sp>
        <p:nvSpPr>
          <p:cNvPr id="18" name="Freeform 12"/>
          <p:cNvSpPr/>
          <p:nvPr/>
        </p:nvSpPr>
        <p:spPr>
          <a:xfrm>
            <a:off x="12657569" y="22879"/>
            <a:ext cx="5751471" cy="1588816"/>
          </a:xfrm>
          <a:custGeom>
            <a:avLst/>
            <a:gdLst/>
            <a:ahLst/>
            <a:cxnLst/>
            <a:rect l="l" t="t" r="r" b="b"/>
            <a:pathLst>
              <a:path w="7123070" h="2015750">
                <a:moveTo>
                  <a:pt x="0" y="0"/>
                </a:moveTo>
                <a:lnTo>
                  <a:pt x="7123070" y="0"/>
                </a:lnTo>
                <a:lnTo>
                  <a:pt x="7123070" y="2015750"/>
                </a:lnTo>
                <a:lnTo>
                  <a:pt x="0" y="201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705101"/>
            <a:ext cx="9263649" cy="70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1456</Words>
  <Application>Microsoft Office PowerPoint</Application>
  <PresentationFormat>Personalizado</PresentationFormat>
  <Paragraphs>200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6" baseType="lpstr">
      <vt:lpstr>Sugo Display</vt:lpstr>
      <vt:lpstr>Arial Black</vt:lpstr>
      <vt:lpstr>Poppins</vt:lpstr>
      <vt:lpstr>Arial Narrow</vt:lpstr>
      <vt:lpstr>Arial</vt:lpstr>
      <vt:lpstr>Wingdings</vt:lpstr>
      <vt:lpstr>BNLKJA+Calibri</vt:lpstr>
      <vt:lpstr>Calibri</vt:lpstr>
      <vt:lpstr>DejaVu Sans</vt:lpstr>
      <vt:lpstr>Lato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SMS 2025</dc:title>
  <dc:creator>Isabel Castro Hernandez</dc:creator>
  <cp:lastModifiedBy>Isabel Castro Hernandez</cp:lastModifiedBy>
  <cp:revision>62</cp:revision>
  <dcterms:created xsi:type="dcterms:W3CDTF">2006-08-16T00:00:00Z</dcterms:created>
  <dcterms:modified xsi:type="dcterms:W3CDTF">2025-04-02T20:42:22Z</dcterms:modified>
  <dc:identifier>DAGgTotFoIo</dc:identifier>
</cp:coreProperties>
</file>