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A128"/>
    <a:srgbClr val="5F87D7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48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6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24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7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06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7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6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32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04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1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59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06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ala.com.mx/wp-content/uploads/2017/07/SECCION-4.-PLAN-DE-RESPUESTA-ANTE-EMERGENCIAS-REE3-2025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../nom-064-sct3-2023-02012025.pdf" TargetMode="External"/><Relationship Id="rId7" Type="http://schemas.openxmlformats.org/officeDocument/2006/relationships/hyperlink" Target="https://www.solucionesaereas.mx/wp-content/uploads/2023/08/REGLAMENTO-DE-LA-LEY-DE-AVIACION-CIVIL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olucionesaereas.mx/wp-content/uploads/2023/08/LAC-Copy-2023.pdf" TargetMode="External"/><Relationship Id="rId5" Type="http://schemas.openxmlformats.org/officeDocument/2006/relationships/hyperlink" Target="https://www.solucionesaereas.mx/wp-content/uploads/2021/07/Anexo19_2daEdition_es_compressed.pdf" TargetMode="External"/><Relationship Id="rId4" Type="http://schemas.openxmlformats.org/officeDocument/2006/relationships/hyperlink" Target="https://www.solucionesaereas.mx/wp-content/uploads/2021/07/9859_cons_es-cuarta-edicion_compressed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19428" y="1851007"/>
            <a:ext cx="6509936" cy="1311547"/>
          </a:xfrm>
        </p:spPr>
        <p:txBody>
          <a:bodyPr>
            <a:normAutofit/>
          </a:bodyPr>
          <a:lstStyle/>
          <a:p>
            <a:r>
              <a:rPr lang="es-MX" sz="6000" b="1" dirty="0"/>
              <a:t>Curso Inicial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745" y="3514532"/>
            <a:ext cx="2983302" cy="4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22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61" y="1043796"/>
            <a:ext cx="8187638" cy="52917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5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4. SMS y conceptos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38711" y="1125349"/>
            <a:ext cx="50033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Peligro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1100" dirty="0" smtClean="0"/>
              <a:t>Condición</a:t>
            </a:r>
            <a:r>
              <a:rPr lang="es-MX" sz="1100" dirty="0"/>
              <a:t>, actividad u objeto que potencialmente puede causar consecuencias perjudiciales como lesiones al personal, daños al equipamiento o estructuras, pérdida de material, o reducción de la habilidad de desempeñar una función determinada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603" y="2619179"/>
            <a:ext cx="4103906" cy="203322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453" y="4574767"/>
            <a:ext cx="2590941" cy="203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85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4. SMS y conceptos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38711" y="1125349"/>
            <a:ext cx="5003320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Consecuencia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1100" dirty="0"/>
              <a:t>Resultado potencial de un peligro. El potencial perjudicial de un peligro se materializa mediante una o varias consecuencias</a:t>
            </a:r>
            <a:r>
              <a:rPr lang="es-MX" sz="1100" dirty="0" smtClean="0"/>
              <a:t>.</a:t>
            </a:r>
          </a:p>
          <a:p>
            <a:pPr algn="just"/>
            <a:endParaRPr lang="es-MX" sz="11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/>
              <a:t>El viento cruzado de 15 nudos es un </a:t>
            </a:r>
            <a:r>
              <a:rPr lang="es-MX" sz="1100" dirty="0" smtClean="0"/>
              <a:t>peligro.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 smtClean="0"/>
              <a:t>La </a:t>
            </a:r>
            <a:r>
              <a:rPr lang="es-MX" sz="1100" dirty="0"/>
              <a:t>posibilidad de que el piloto no pueda controlar la aeronave durante el despegue o el aterrizaje, es una de las consecuencias del peligro.</a:t>
            </a:r>
          </a:p>
          <a:p>
            <a:pPr algn="just"/>
            <a:endParaRPr lang="es-MX" sz="1100" dirty="0" smtClean="0"/>
          </a:p>
          <a:p>
            <a:pPr algn="just"/>
            <a:endParaRPr lang="es-MX" sz="1100" dirty="0"/>
          </a:p>
          <a:p>
            <a:pPr algn="just"/>
            <a:endParaRPr lang="es-MX" sz="1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0629" y="2921759"/>
            <a:ext cx="3097036" cy="22191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068" y="4705925"/>
            <a:ext cx="3279932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64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4. SMS y conceptos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69700" y="631519"/>
            <a:ext cx="500332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Riesgo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1100" dirty="0"/>
              <a:t>La evaluación de las consecuencias de un peligro, expresado en </a:t>
            </a:r>
            <a:r>
              <a:rPr lang="es-MX" sz="1100" dirty="0" smtClean="0"/>
              <a:t>términos de probabilidad y severidad, tomando como referencia la peor condición previsible.</a:t>
            </a:r>
            <a:endParaRPr lang="es-MX" sz="1100" dirty="0"/>
          </a:p>
          <a:p>
            <a:pPr algn="just"/>
            <a:endParaRPr lang="es-MX" sz="1100" dirty="0" smtClean="0"/>
          </a:p>
          <a:p>
            <a:pPr algn="just"/>
            <a:endParaRPr lang="es-MX" sz="1100" dirty="0"/>
          </a:p>
          <a:p>
            <a:pPr algn="just"/>
            <a:endParaRPr lang="es-MX" sz="1100" dirty="0"/>
          </a:p>
        </p:txBody>
      </p:sp>
      <p:sp>
        <p:nvSpPr>
          <p:cNvPr id="10" name="object 3"/>
          <p:cNvSpPr txBox="1"/>
          <p:nvPr/>
        </p:nvSpPr>
        <p:spPr>
          <a:xfrm>
            <a:off x="5563375" y="1833201"/>
            <a:ext cx="1815970" cy="279907"/>
          </a:xfrm>
          <a:prstGeom prst="rect">
            <a:avLst/>
          </a:prstGeom>
        </p:spPr>
        <p:txBody>
          <a:bodyPr wrap="square" lIns="0" tIns="13684" rIns="0" bIns="0" rtlCol="0">
            <a:noAutofit/>
          </a:bodyPr>
          <a:lstStyle/>
          <a:p>
            <a:pPr marL="12700" defTabSz="914400">
              <a:lnSpc>
                <a:spcPts val="2155"/>
              </a:lnSpc>
            </a:pPr>
            <a:r>
              <a:rPr sz="2000" spc="-3" dirty="0">
                <a:solidFill>
                  <a:prstClr val="black"/>
                </a:solidFill>
                <a:latin typeface="Franklin Gothic Book"/>
                <a:cs typeface="Franklin Gothic Book"/>
              </a:rPr>
              <a:t>Peligro.- Cenizas</a:t>
            </a:r>
            <a:endParaRPr sz="2000" dirty="0">
              <a:solidFill>
                <a:prstClr val="black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171" y="2120483"/>
            <a:ext cx="2196376" cy="1493722"/>
          </a:xfrm>
          <a:prstGeom prst="rect">
            <a:avLst/>
          </a:prstGeom>
        </p:spPr>
      </p:pic>
      <p:sp>
        <p:nvSpPr>
          <p:cNvPr id="12" name="object 2"/>
          <p:cNvSpPr txBox="1"/>
          <p:nvPr/>
        </p:nvSpPr>
        <p:spPr>
          <a:xfrm>
            <a:off x="5189123" y="3627730"/>
            <a:ext cx="2862281" cy="279907"/>
          </a:xfrm>
          <a:prstGeom prst="rect">
            <a:avLst/>
          </a:prstGeom>
        </p:spPr>
        <p:txBody>
          <a:bodyPr wrap="square" lIns="0" tIns="13684" rIns="0" bIns="0" rtlCol="0">
            <a:noAutofit/>
          </a:bodyPr>
          <a:lstStyle/>
          <a:p>
            <a:pPr marL="12700" defTabSz="914400">
              <a:lnSpc>
                <a:spcPts val="2155"/>
              </a:lnSpc>
            </a:pPr>
            <a:r>
              <a:rPr sz="2000" spc="-2" dirty="0">
                <a:solidFill>
                  <a:prstClr val="black"/>
                </a:solidFill>
                <a:latin typeface="Franklin Gothic Book"/>
                <a:cs typeface="Franklin Gothic Book"/>
              </a:rPr>
              <a:t>Consecuencias del peligro</a:t>
            </a:r>
            <a:endParaRPr sz="2000" dirty="0">
              <a:solidFill>
                <a:prstClr val="black"/>
              </a:solidFill>
              <a:latin typeface="Franklin Gothic Book"/>
              <a:cs typeface="Franklin Gothic Book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406" y="3938414"/>
            <a:ext cx="2391905" cy="1828800"/>
          </a:xfrm>
          <a:prstGeom prst="rect">
            <a:avLst/>
          </a:prstGeom>
        </p:spPr>
      </p:pic>
      <p:sp>
        <p:nvSpPr>
          <p:cNvPr id="14" name="object 4"/>
          <p:cNvSpPr txBox="1"/>
          <p:nvPr/>
        </p:nvSpPr>
        <p:spPr>
          <a:xfrm>
            <a:off x="6079147" y="5767214"/>
            <a:ext cx="784421" cy="280212"/>
          </a:xfrm>
          <a:prstGeom prst="rect">
            <a:avLst/>
          </a:prstGeom>
        </p:spPr>
        <p:txBody>
          <a:bodyPr wrap="square" lIns="0" tIns="13684" rIns="0" bIns="0" rtlCol="0">
            <a:noAutofit/>
          </a:bodyPr>
          <a:lstStyle/>
          <a:p>
            <a:pPr marL="12700" defTabSz="914400">
              <a:lnSpc>
                <a:spcPts val="2155"/>
              </a:lnSpc>
            </a:pPr>
            <a:r>
              <a:rPr sz="2000" spc="-2" dirty="0">
                <a:solidFill>
                  <a:prstClr val="black"/>
                </a:solidFill>
                <a:latin typeface="Franklin Gothic Book"/>
                <a:cs typeface="Franklin Gothic Book"/>
              </a:rPr>
              <a:t>Riesgo</a:t>
            </a:r>
            <a:endParaRPr sz="2000" dirty="0">
              <a:solidFill>
                <a:prstClr val="black"/>
              </a:solidFill>
              <a:latin typeface="Franklin Gothic Book"/>
              <a:cs typeface="Franklin Gothic Book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5231202" y="6141835"/>
            <a:ext cx="2480310" cy="610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639286" y="5175130"/>
            <a:ext cx="224599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Probabilidad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1100" dirty="0"/>
              <a:t>La posibilidad que un evento o condición insegura pueda </a:t>
            </a:r>
            <a:r>
              <a:rPr lang="es-MX" sz="1100" dirty="0" smtClean="0"/>
              <a:t>ocurrir.</a:t>
            </a:r>
          </a:p>
          <a:p>
            <a:pPr algn="just"/>
            <a:endParaRPr lang="es-MX" sz="1100" dirty="0"/>
          </a:p>
          <a:p>
            <a:pPr algn="just"/>
            <a:endParaRPr lang="es-MX" sz="1100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963" y="5100346"/>
            <a:ext cx="1653797" cy="161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29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4. SMS y conceptos de Seguridad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3969700" y="631519"/>
            <a:ext cx="50033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Riesgos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1100" dirty="0"/>
              <a:t>La evaluación de los riesgos permite a la organización tomar decisiones informadas sobre si  puede lograr el control de los  riesgos de seguridad operacional  y </a:t>
            </a:r>
            <a:r>
              <a:rPr lang="es-MX" sz="1100" b="1" dirty="0"/>
              <a:t>continuar así la Operación, posponer o cancelar la </a:t>
            </a:r>
            <a:r>
              <a:rPr lang="es-MX" sz="1100" b="1" dirty="0" smtClean="0"/>
              <a:t>operación.</a:t>
            </a:r>
            <a:endParaRPr lang="es-MX" sz="1100" b="1" dirty="0"/>
          </a:p>
          <a:p>
            <a:pPr algn="just"/>
            <a:endParaRPr lang="es-MX" sz="1100" dirty="0" smtClean="0"/>
          </a:p>
          <a:p>
            <a:pPr algn="just"/>
            <a:endParaRPr lang="es-MX" sz="1100" dirty="0"/>
          </a:p>
          <a:p>
            <a:pPr algn="just"/>
            <a:endParaRPr lang="es-MX" sz="11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706" y="2052722"/>
            <a:ext cx="4377307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33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4. SMS y conceptos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69700" y="1131843"/>
            <a:ext cx="500332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Gravedad/Severidad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1100" dirty="0"/>
              <a:t>Las posibles efectos de un evento o condición </a:t>
            </a:r>
            <a:r>
              <a:rPr lang="es-MX" sz="1100" dirty="0" smtClean="0"/>
              <a:t>insegura, tomando </a:t>
            </a:r>
            <a:r>
              <a:rPr lang="es-MX" sz="1100" dirty="0"/>
              <a:t>como referencia la peor condición previsible.</a:t>
            </a:r>
          </a:p>
          <a:p>
            <a:pPr algn="just"/>
            <a:endParaRPr lang="es-MX" sz="1100" dirty="0" smtClean="0"/>
          </a:p>
          <a:p>
            <a:pPr algn="just"/>
            <a:endParaRPr lang="es-MX" sz="1100" dirty="0"/>
          </a:p>
          <a:p>
            <a:pPr algn="just"/>
            <a:endParaRPr lang="es-MX" sz="1100" dirty="0"/>
          </a:p>
        </p:txBody>
      </p:sp>
      <p:sp>
        <p:nvSpPr>
          <p:cNvPr id="9" name="Rectángulo 8"/>
          <p:cNvSpPr/>
          <p:nvPr/>
        </p:nvSpPr>
        <p:spPr>
          <a:xfrm>
            <a:off x="3969699" y="2326405"/>
            <a:ext cx="500332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/>
              <a:t>Gestión del </a:t>
            </a:r>
            <a:r>
              <a:rPr lang="es-MX" sz="2000" b="1" dirty="0" smtClean="0"/>
              <a:t>riesgo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1100" dirty="0"/>
              <a:t>La identificación, análisis y eliminación, y/o mitigación de </a:t>
            </a:r>
            <a:r>
              <a:rPr lang="es-MX" sz="1100" dirty="0" smtClean="0"/>
              <a:t>los riesgos </a:t>
            </a:r>
            <a:r>
              <a:rPr lang="es-MX" sz="1100" dirty="0"/>
              <a:t>a un nivel aceptable, que amenazan las capacidades de una organización</a:t>
            </a:r>
            <a:r>
              <a:rPr lang="es-MX" sz="1100" dirty="0" smtClean="0"/>
              <a:t>.</a:t>
            </a:r>
            <a:endParaRPr lang="es-MX" sz="1100" dirty="0"/>
          </a:p>
        </p:txBody>
      </p:sp>
      <p:sp>
        <p:nvSpPr>
          <p:cNvPr id="8" name="Rectángulo 7"/>
          <p:cNvSpPr/>
          <p:nvPr/>
        </p:nvSpPr>
        <p:spPr>
          <a:xfrm>
            <a:off x="3969699" y="3520967"/>
            <a:ext cx="500332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Mitigación </a:t>
            </a:r>
          </a:p>
          <a:p>
            <a:pPr algn="just"/>
            <a:endParaRPr lang="es-MX" sz="2000" b="1" dirty="0"/>
          </a:p>
          <a:p>
            <a:pPr algn="just"/>
            <a:r>
              <a:rPr lang="es-MX" sz="1100" dirty="0"/>
              <a:t>Medidas que eliminan el peligro potencial </a:t>
            </a:r>
            <a:r>
              <a:rPr lang="es-MX" sz="1100" dirty="0" smtClean="0"/>
              <a:t> o </a:t>
            </a:r>
            <a:r>
              <a:rPr lang="es-MX" sz="1100" dirty="0"/>
              <a:t>que reducen la probabilidad o severidad </a:t>
            </a:r>
            <a:r>
              <a:rPr lang="es-MX" sz="1100" dirty="0" smtClean="0"/>
              <a:t>del </a:t>
            </a:r>
            <a:r>
              <a:rPr lang="es-MX" sz="1100" dirty="0"/>
              <a:t>riesgo.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076755" y="4987404"/>
            <a:ext cx="478920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MX" dirty="0"/>
              <a:t>Mitigación del riesgo = Control del riesgo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87" y="4284845"/>
            <a:ext cx="3414491" cy="234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4. SMS y conceptos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677066" y="1162736"/>
            <a:ext cx="5003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Comprensión de los peligros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64590" y="1975506"/>
            <a:ext cx="5003320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/>
              <a:t>Gestión</a:t>
            </a:r>
            <a:r>
              <a:rPr lang="es-MX" sz="1200" b="1" dirty="0"/>
              <a:t>:</a:t>
            </a:r>
          </a:p>
          <a:p>
            <a:r>
              <a:rPr lang="es-MX" sz="1100" dirty="0"/>
              <a:t>Gestión o documentación, procesos y </a:t>
            </a:r>
            <a:r>
              <a:rPr lang="es-MX" sz="1100" dirty="0" smtClean="0"/>
              <a:t>procedimientos.</a:t>
            </a:r>
          </a:p>
          <a:p>
            <a:endParaRPr lang="es-MX" sz="1100" dirty="0"/>
          </a:p>
          <a:p>
            <a:r>
              <a:rPr lang="es-MX" sz="1200" b="1" dirty="0" smtClean="0"/>
              <a:t>Naturales:</a:t>
            </a:r>
          </a:p>
          <a:p>
            <a:r>
              <a:rPr lang="es-MX" sz="1100" dirty="0" smtClean="0"/>
              <a:t>Meteorológicos o de la Fauna.</a:t>
            </a:r>
          </a:p>
          <a:p>
            <a:endParaRPr lang="es-MX" sz="1100" dirty="0"/>
          </a:p>
          <a:p>
            <a:r>
              <a:rPr lang="es-MX" sz="1200" b="1" dirty="0" smtClean="0"/>
              <a:t>Humanos:</a:t>
            </a:r>
          </a:p>
          <a:p>
            <a:r>
              <a:rPr lang="es-MX" sz="1100" dirty="0"/>
              <a:t>Limitación del hombre en aquellos sistemas que </a:t>
            </a:r>
            <a:r>
              <a:rPr lang="es-MX" sz="1100" dirty="0" smtClean="0"/>
              <a:t>tienen </a:t>
            </a:r>
            <a:r>
              <a:rPr lang="es-MX" sz="1100" dirty="0"/>
              <a:t>el potencial de causar un daño</a:t>
            </a:r>
            <a:r>
              <a:rPr lang="es-MX" sz="1100" dirty="0" smtClean="0"/>
              <a:t>.</a:t>
            </a:r>
          </a:p>
          <a:p>
            <a:endParaRPr lang="es-MX" sz="1100" dirty="0"/>
          </a:p>
          <a:p>
            <a:r>
              <a:rPr lang="es-MX" sz="1200" b="1" dirty="0" smtClean="0"/>
              <a:t>Técnicos:</a:t>
            </a:r>
            <a:endParaRPr lang="es-MX" sz="1200" b="1" dirty="0"/>
          </a:p>
          <a:p>
            <a:r>
              <a:rPr lang="es-MX" sz="1100" dirty="0"/>
              <a:t>Aeropuertos, Navegación Aérea, Operaciones, </a:t>
            </a:r>
            <a:r>
              <a:rPr lang="es-MX" sz="1100" dirty="0" smtClean="0"/>
              <a:t>Mantenimiento</a:t>
            </a:r>
            <a:r>
              <a:rPr lang="es-MX" sz="1100" dirty="0"/>
              <a:t>, y Diseño y Fabricación.</a:t>
            </a:r>
          </a:p>
          <a:p>
            <a:endParaRPr lang="es-MX" sz="11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98" y="5175854"/>
            <a:ext cx="2103302" cy="131075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058" y="5096600"/>
            <a:ext cx="2103302" cy="1469263"/>
          </a:xfrm>
          <a:prstGeom prst="rect">
            <a:avLst/>
          </a:prstGeom>
        </p:spPr>
      </p:pic>
      <p:sp>
        <p:nvSpPr>
          <p:cNvPr id="12" name="object 17"/>
          <p:cNvSpPr/>
          <p:nvPr/>
        </p:nvSpPr>
        <p:spPr>
          <a:xfrm>
            <a:off x="6832836" y="5096600"/>
            <a:ext cx="2122932" cy="147218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5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4. SMS y conceptos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28824" y="1404276"/>
            <a:ext cx="5003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dirty="0" smtClean="0"/>
              <a:t>Identificación de los peligros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030084" y="2423115"/>
            <a:ext cx="500332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b="1" dirty="0" smtClean="0"/>
              <a:t>Bases de la identificación de los peligros</a:t>
            </a:r>
          </a:p>
          <a:p>
            <a:endParaRPr lang="es-MX" sz="1200" b="1" dirty="0"/>
          </a:p>
          <a:p>
            <a:pPr marL="228600" indent="-228600" algn="just">
              <a:buFont typeface="+mj-lt"/>
              <a:buAutoNum type="arabicPeriod"/>
            </a:pPr>
            <a:r>
              <a:rPr lang="es-MX" sz="1100" dirty="0"/>
              <a:t>La identificación y notificación de peligros es responsabilidad de todos</a:t>
            </a:r>
            <a:r>
              <a:rPr lang="es-MX" sz="1100" dirty="0" smtClean="0"/>
              <a:t>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100" dirty="0"/>
              <a:t>Todo el personal de las organizaciones de aviación debería recibir la instrucción apropiada en gestión de la seguridad operacional.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100" dirty="0"/>
              <a:t>Las organizaciones deben contar con personal especializado con la función exclusiva de identificar y analizar los peligros.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100" dirty="0"/>
              <a:t>La identificación de peligros es una actividad continua, permanente y diaria.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100" dirty="0"/>
              <a:t>La forma en que se identifican los peligros dependerá de los recursos y limitaciones de cada organización particular.</a:t>
            </a:r>
          </a:p>
          <a:p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1576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4. SMS y conceptos de Seguridad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30084" y="1309385"/>
            <a:ext cx="5003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Fuentes para identificación de los peligros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213692" y="2423115"/>
            <a:ext cx="2275825" cy="2477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b="1" dirty="0"/>
              <a:t>Internas</a:t>
            </a:r>
          </a:p>
          <a:p>
            <a:endParaRPr lang="es-MX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Análisis de datos de vuelo</a:t>
            </a:r>
          </a:p>
          <a:p>
            <a:endParaRPr lang="es-MX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Reporte voluntario</a:t>
            </a:r>
          </a:p>
          <a:p>
            <a:endParaRPr lang="es-MX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Auditorías y encuestas de </a:t>
            </a:r>
            <a:r>
              <a:rPr lang="es-MX" sz="1100" dirty="0" smtClean="0"/>
              <a:t>supervisión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100" dirty="0"/>
          </a:p>
          <a:p>
            <a:r>
              <a:rPr lang="es-MX" sz="1100" dirty="0"/>
              <a:t>•   Análisis de </a:t>
            </a:r>
            <a:r>
              <a:rPr lang="es-MX" sz="1100" dirty="0" smtClean="0"/>
              <a:t>tendencias</a:t>
            </a:r>
          </a:p>
          <a:p>
            <a:endParaRPr lang="es-MX" sz="1100" dirty="0"/>
          </a:p>
          <a:p>
            <a:r>
              <a:rPr lang="es-MX" sz="1100" dirty="0"/>
              <a:t>•   Investigación y </a:t>
            </a:r>
            <a:r>
              <a:rPr lang="es-MX" sz="1100" dirty="0" smtClean="0"/>
              <a:t>seguimiento de incidentes</a:t>
            </a:r>
            <a:r>
              <a:rPr lang="es-MX" sz="1100" dirty="0"/>
              <a:t>.</a:t>
            </a:r>
          </a:p>
          <a:p>
            <a:endParaRPr lang="es-MX" sz="1100" dirty="0"/>
          </a:p>
        </p:txBody>
      </p:sp>
      <p:sp>
        <p:nvSpPr>
          <p:cNvPr id="7" name="Rectángulo 6"/>
          <p:cNvSpPr/>
          <p:nvPr/>
        </p:nvSpPr>
        <p:spPr>
          <a:xfrm>
            <a:off x="6723075" y="2423115"/>
            <a:ext cx="2275825" cy="24776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1200" b="1" dirty="0" smtClean="0"/>
              <a:t>Externas</a:t>
            </a:r>
            <a:endParaRPr lang="es-MX" sz="1200" b="1" dirty="0"/>
          </a:p>
          <a:p>
            <a:endParaRPr lang="es-MX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Informes de accidentes</a:t>
            </a:r>
          </a:p>
          <a:p>
            <a:endParaRPr lang="es-MX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Notificación obligatoria y/o </a:t>
            </a:r>
          </a:p>
          <a:p>
            <a:r>
              <a:rPr lang="es-MX" sz="1100" dirty="0"/>
              <a:t>voluntaria de sucesos. </a:t>
            </a:r>
          </a:p>
          <a:p>
            <a:endParaRPr lang="es-MX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Verificaciones de AFAC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Sistemas de intercambio de</a:t>
            </a:r>
          </a:p>
          <a:p>
            <a:r>
              <a:rPr lang="es-MX" sz="1100" dirty="0" smtClean="0"/>
              <a:t>Información.</a:t>
            </a:r>
            <a:endParaRPr lang="es-MX" sz="1100" dirty="0"/>
          </a:p>
          <a:p>
            <a:endParaRPr lang="es-MX" sz="1100" dirty="0"/>
          </a:p>
          <a:p>
            <a:endParaRPr lang="es-MX" sz="1100" dirty="0" smtClean="0"/>
          </a:p>
          <a:p>
            <a:endParaRPr lang="es-MX" sz="1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075" y="4855149"/>
            <a:ext cx="2275825" cy="197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 rot="16200000">
            <a:off x="2089228" y="165535"/>
            <a:ext cx="681488" cy="36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/>
          <p:cNvSpPr/>
          <p:nvPr/>
        </p:nvSpPr>
        <p:spPr>
          <a:xfrm>
            <a:off x="2932981" y="2277374"/>
            <a:ext cx="1302589" cy="2985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4371" y="1043796"/>
            <a:ext cx="81745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Análisis de los </a:t>
            </a:r>
            <a:r>
              <a:rPr lang="es-MX" sz="2000" b="1" dirty="0" smtClean="0"/>
              <a:t>peligros</a:t>
            </a:r>
          </a:p>
          <a:p>
            <a:pPr algn="ctr"/>
            <a:endParaRPr lang="es-MX" sz="2000" b="1" dirty="0"/>
          </a:p>
          <a:p>
            <a:r>
              <a:rPr lang="es-MX" sz="1200" dirty="0" smtClean="0"/>
              <a:t>El análisis de los peligros se realiza en un proceso en 3 etapas:</a:t>
            </a:r>
            <a:endParaRPr lang="es-MX" sz="1100" dirty="0"/>
          </a:p>
        </p:txBody>
      </p:sp>
      <p:sp>
        <p:nvSpPr>
          <p:cNvPr id="4" name="Rectángulo 3"/>
          <p:cNvSpPr/>
          <p:nvPr/>
        </p:nvSpPr>
        <p:spPr>
          <a:xfrm>
            <a:off x="624371" y="2277374"/>
            <a:ext cx="2308610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/>
              <a:t>1</a:t>
            </a:r>
            <a:endParaRPr lang="es-MX" sz="1600" b="1" dirty="0"/>
          </a:p>
          <a:p>
            <a:endParaRPr lang="es-MX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Establecer el peligro genérico.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100" dirty="0"/>
          </a:p>
          <a:p>
            <a:r>
              <a:rPr lang="es-MX" sz="1100" dirty="0" smtClean="0"/>
              <a:t>(Formulación del peligro)</a:t>
            </a:r>
            <a:endParaRPr lang="es-MX" sz="1100" dirty="0"/>
          </a:p>
          <a:p>
            <a:endParaRPr lang="es-MX" sz="1100" dirty="0" smtClean="0"/>
          </a:p>
          <a:p>
            <a:endParaRPr lang="es-MX" sz="1100" dirty="0"/>
          </a:p>
          <a:p>
            <a:endParaRPr lang="es-MX" sz="1100" dirty="0"/>
          </a:p>
          <a:p>
            <a:pPr algn="ctr"/>
            <a:r>
              <a:rPr lang="es-MX" sz="1100" b="1" dirty="0" smtClean="0"/>
              <a:t>Ejemplo:</a:t>
            </a:r>
          </a:p>
          <a:p>
            <a:r>
              <a:rPr lang="es-MX" sz="1100" dirty="0" smtClean="0"/>
              <a:t>Construcción de una pista</a:t>
            </a:r>
          </a:p>
          <a:p>
            <a:endParaRPr lang="es-MX" sz="1100" dirty="0" smtClean="0"/>
          </a:p>
          <a:p>
            <a:endParaRPr lang="es-MX" sz="1100" dirty="0"/>
          </a:p>
          <a:p>
            <a:endParaRPr lang="es-MX" sz="1100" dirty="0" smtClean="0"/>
          </a:p>
          <a:p>
            <a:endParaRPr lang="es-MX" sz="1100" dirty="0"/>
          </a:p>
          <a:p>
            <a:endParaRPr lang="es-MX" sz="1100" dirty="0" smtClean="0"/>
          </a:p>
          <a:p>
            <a:endParaRPr lang="es-MX" sz="1100" dirty="0"/>
          </a:p>
        </p:txBody>
      </p:sp>
      <p:sp>
        <p:nvSpPr>
          <p:cNvPr id="7" name="Rectángulo 6"/>
          <p:cNvSpPr/>
          <p:nvPr/>
        </p:nvSpPr>
        <p:spPr>
          <a:xfrm>
            <a:off x="3505417" y="2277374"/>
            <a:ext cx="2275825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/>
              <a:t>2</a:t>
            </a:r>
            <a:endParaRPr lang="es-MX" sz="1600" b="1" dirty="0"/>
          </a:p>
          <a:p>
            <a:endParaRPr lang="es-MX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Identificar componente especifico</a:t>
            </a:r>
            <a:endParaRPr lang="es-MX" sz="1100" dirty="0"/>
          </a:p>
          <a:p>
            <a:endParaRPr lang="es-MX" sz="1100" dirty="0" smtClean="0"/>
          </a:p>
          <a:p>
            <a:endParaRPr lang="es-MX" sz="1100" dirty="0"/>
          </a:p>
          <a:p>
            <a:pPr algn="ctr"/>
            <a:r>
              <a:rPr lang="es-MX" sz="1100" b="1" dirty="0"/>
              <a:t>Ejemplo: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Equipos de construcción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Calles de rodaje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C</a:t>
            </a:r>
            <a:r>
              <a:rPr lang="es-MX" sz="1100" dirty="0" smtClean="0"/>
              <a:t>lausuradas</a:t>
            </a:r>
            <a:endParaRPr lang="es-MX" sz="1100" dirty="0"/>
          </a:p>
          <a:p>
            <a:endParaRPr lang="es-MX" sz="1100" dirty="0"/>
          </a:p>
          <a:p>
            <a:endParaRPr lang="es-MX" sz="1100" dirty="0"/>
          </a:p>
          <a:p>
            <a:endParaRPr lang="es-MX" sz="1100" dirty="0" smtClean="0"/>
          </a:p>
          <a:p>
            <a:endParaRPr lang="es-MX" sz="1100" dirty="0" smtClean="0"/>
          </a:p>
          <a:p>
            <a:endParaRPr lang="es-MX" sz="1100" dirty="0"/>
          </a:p>
        </p:txBody>
      </p:sp>
      <p:sp>
        <p:nvSpPr>
          <p:cNvPr id="9" name="Rectángulo 8"/>
          <p:cNvSpPr/>
          <p:nvPr/>
        </p:nvSpPr>
        <p:spPr>
          <a:xfrm>
            <a:off x="6306131" y="2277374"/>
            <a:ext cx="2275825" cy="28777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1600" b="1" dirty="0" smtClean="0"/>
              <a:t>3</a:t>
            </a:r>
            <a:endParaRPr lang="es-MX" sz="1600" b="1" dirty="0"/>
          </a:p>
          <a:p>
            <a:endParaRPr lang="es-MX" sz="11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/>
              <a:t>Definir </a:t>
            </a:r>
            <a:r>
              <a:rPr lang="es-MX" sz="1100" dirty="0" smtClean="0"/>
              <a:t>probable consecuencia</a:t>
            </a:r>
            <a:endParaRPr lang="es-MX" sz="1100" dirty="0"/>
          </a:p>
          <a:p>
            <a:endParaRPr lang="es-MX" sz="1100" dirty="0"/>
          </a:p>
          <a:p>
            <a:endParaRPr lang="es-MX" sz="1100" dirty="0" smtClean="0"/>
          </a:p>
          <a:p>
            <a:pPr algn="ctr"/>
            <a:r>
              <a:rPr lang="es-MX" sz="1100" b="1" dirty="0"/>
              <a:t>Ejemplo: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Aeronaves pueden chocar con el equipo de construcción.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100" dirty="0" smtClean="0"/>
              <a:t>Aeronaves pueden tomar las calles de rodaje equivocadas.</a:t>
            </a:r>
            <a:endParaRPr lang="es-MX" sz="1100" dirty="0"/>
          </a:p>
          <a:p>
            <a:endParaRPr lang="es-MX" sz="1100" dirty="0"/>
          </a:p>
          <a:p>
            <a:endParaRPr lang="es-MX" sz="1100" dirty="0" smtClean="0"/>
          </a:p>
          <a:p>
            <a:endParaRPr lang="es-MX" sz="1100" dirty="0"/>
          </a:p>
        </p:txBody>
      </p:sp>
      <p:pic>
        <p:nvPicPr>
          <p:cNvPr id="1026" name="Picture 2" descr="High-tech, low-carbon concrete project a Canadian first at YYC Calgary  International Airport - CarbonCure Technologies In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86" y="4746816"/>
            <a:ext cx="2429552" cy="166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84" y="4746816"/>
            <a:ext cx="2449525" cy="166702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689" y="4746816"/>
            <a:ext cx="2361353" cy="166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0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 smtClean="0"/>
              <a:t>1.Política y Objetivos de Seguridad Operacional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61493" y="5192322"/>
            <a:ext cx="3901550" cy="762740"/>
          </a:xfrm>
        </p:spPr>
        <p:txBody>
          <a:bodyPr>
            <a:noAutofit/>
          </a:bodyPr>
          <a:lstStyle/>
          <a:p>
            <a:pPr algn="just"/>
            <a:r>
              <a:rPr lang="es-MX" sz="1100" dirty="0"/>
              <a:t>La Política de Seguridad Operacional será revisada cada dos años, esta periodicidad puede ser menor a la señalada anteriormente por cambios organizacionales y/o normativos. Es comunicada a todo el personal de Soluciones Aéreas de la Laguna, a través de los métodos de difusión establecidos en Sección 7.2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691" y="421273"/>
            <a:ext cx="4747195" cy="61434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7765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 rot="16200000">
            <a:off x="605484" y="1649278"/>
            <a:ext cx="3648975" cy="36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4371" y="1043796"/>
            <a:ext cx="8174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Análisis de los </a:t>
            </a:r>
            <a:r>
              <a:rPr lang="es-MX" sz="2000" b="1" dirty="0" smtClean="0"/>
              <a:t>peligros</a:t>
            </a:r>
          </a:p>
          <a:p>
            <a:pPr algn="ctr"/>
            <a:endParaRPr lang="es-MX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90" y="1630390"/>
            <a:ext cx="7792537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 rot="16200000">
            <a:off x="605484" y="1649278"/>
            <a:ext cx="3648975" cy="36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4371" y="1043796"/>
            <a:ext cx="8174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/>
              <a:t>Documentación de los peligros</a:t>
            </a:r>
          </a:p>
          <a:p>
            <a:pPr algn="ctr"/>
            <a:endParaRPr lang="es-MX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382831" y="1751682"/>
            <a:ext cx="86576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La importancia fundamental de una </a:t>
            </a:r>
            <a:r>
              <a:rPr lang="es-MX" dirty="0" smtClean="0"/>
              <a:t>gestión apropiada </a:t>
            </a:r>
            <a:r>
              <a:rPr lang="es-MX" dirty="0"/>
              <a:t>de la documentación es: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48573" y="2499860"/>
            <a:ext cx="48653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dirty="0"/>
              <a:t>Un procedimiento formal para transformar </a:t>
            </a:r>
            <a:r>
              <a:rPr lang="es-MX" sz="1200" dirty="0" smtClean="0"/>
              <a:t>datos de </a:t>
            </a:r>
            <a:r>
              <a:rPr lang="es-MX" sz="1200" dirty="0"/>
              <a:t>seguridad operacional </a:t>
            </a:r>
            <a:r>
              <a:rPr lang="es-MX" sz="1200" dirty="0" smtClean="0"/>
              <a:t>en información relacionada </a:t>
            </a:r>
            <a:r>
              <a:rPr lang="es-MX" sz="1200" dirty="0"/>
              <a:t>con los peligros</a:t>
            </a:r>
            <a:r>
              <a:rPr lang="es-MX" sz="12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200" dirty="0"/>
              <a:t>Se establece la “biblioteca de </a:t>
            </a:r>
            <a:r>
              <a:rPr lang="es-MX" sz="1200" dirty="0" smtClean="0"/>
              <a:t>seguridad operacional</a:t>
            </a:r>
            <a:r>
              <a:rPr lang="es-MX" sz="1200" dirty="0"/>
              <a:t>” de una organización.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663" y="3700189"/>
            <a:ext cx="4121988" cy="2749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57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 rot="16200000">
            <a:off x="605484" y="1649278"/>
            <a:ext cx="3648975" cy="36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4371" y="1043796"/>
            <a:ext cx="8174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/>
              <a:t>Documentación de los peligros</a:t>
            </a:r>
          </a:p>
          <a:p>
            <a:pPr algn="ctr"/>
            <a:endParaRPr lang="es-MX" sz="20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98" y="1630390"/>
            <a:ext cx="8453345" cy="45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2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49621" y="2982460"/>
            <a:ext cx="2964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5.Gestión </a:t>
            </a:r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de Riesgos</a:t>
            </a:r>
          </a:p>
          <a:p>
            <a:pPr algn="ctr"/>
            <a:endParaRPr lang="es-MX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511" y="1559099"/>
            <a:ext cx="5697103" cy="3785852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549621" y="5661442"/>
            <a:ext cx="8464977" cy="413525"/>
          </a:xfrm>
          <a:prstGeom prst="rect">
            <a:avLst/>
          </a:prstGeom>
        </p:spPr>
        <p:txBody>
          <a:bodyPr wrap="square" lIns="0" tIns="29464" rIns="0" bIns="0" rtlCol="0">
            <a:noAutofit/>
          </a:bodyPr>
          <a:lstStyle/>
          <a:p>
            <a:pPr marL="285750" indent="-285750">
              <a:lnSpc>
                <a:spcPts val="1540"/>
              </a:lnSpc>
              <a:buFont typeface="Arial" panose="020B0604020202020204" pitchFamily="34" charset="0"/>
              <a:buChar char="•"/>
            </a:pPr>
            <a:r>
              <a:rPr sz="1200" dirty="0"/>
              <a:t>Evaluación de la probabilidad de riesgos: </a:t>
            </a:r>
            <a:r>
              <a:rPr sz="1200" dirty="0">
                <a:solidFill>
                  <a:schemeClr val="accent1"/>
                </a:solidFill>
              </a:rPr>
              <a:t>Es el control de los riesgos por parte de la organización evaluando la probabilidad de que las consecuencias de los peligros se materialicen durante las operaciones.</a:t>
            </a:r>
          </a:p>
        </p:txBody>
      </p:sp>
    </p:spTree>
    <p:extLst>
      <p:ext uri="{BB962C8B-B14F-4D97-AF65-F5344CB8AC3E}">
        <p14:creationId xmlns:p14="http://schemas.microsoft.com/office/powerpoint/2010/main" val="344377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 rot="16200000">
            <a:off x="605484" y="1649278"/>
            <a:ext cx="3648975" cy="361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24371" y="1043796"/>
            <a:ext cx="81745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/>
              <a:t>Gestión </a:t>
            </a:r>
            <a:r>
              <a:rPr lang="es-MX" sz="2000" b="1" dirty="0"/>
              <a:t>de Riesgos</a:t>
            </a:r>
          </a:p>
          <a:p>
            <a:pPr algn="ctr"/>
            <a:endParaRPr lang="es-MX" sz="2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25" y="2001587"/>
            <a:ext cx="8640255" cy="302787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19467" y="5340534"/>
            <a:ext cx="8350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200" dirty="0"/>
              <a:t>Una vez completada la evaluación de probabilidad, el siguiente paso es evaluar la gravedad del riesgo de seguridad operacional teniendo en cuenta las posibles </a:t>
            </a:r>
            <a:r>
              <a:rPr lang="es-MX" sz="1200" dirty="0" smtClean="0"/>
              <a:t>consecuencias </a:t>
            </a:r>
            <a:r>
              <a:rPr lang="es-MX" sz="1200" dirty="0"/>
              <a:t>relacionadas con el peligro.</a:t>
            </a:r>
          </a:p>
        </p:txBody>
      </p:sp>
    </p:spTree>
    <p:extLst>
      <p:ext uri="{BB962C8B-B14F-4D97-AF65-F5344CB8AC3E}">
        <p14:creationId xmlns:p14="http://schemas.microsoft.com/office/powerpoint/2010/main" val="36338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49621" y="2982460"/>
            <a:ext cx="2964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5.Gestión </a:t>
            </a:r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de Riesgos</a:t>
            </a:r>
          </a:p>
          <a:p>
            <a:pPr algn="ctr"/>
            <a:endParaRPr lang="es-MX" sz="2000" b="1" dirty="0"/>
          </a:p>
        </p:txBody>
      </p:sp>
      <p:sp>
        <p:nvSpPr>
          <p:cNvPr id="8" name="Rectángulo 7"/>
          <p:cNvSpPr/>
          <p:nvPr/>
        </p:nvSpPr>
        <p:spPr>
          <a:xfrm>
            <a:off x="4756424" y="1274738"/>
            <a:ext cx="3550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Gravedad de riesgo</a:t>
            </a:r>
          </a:p>
          <a:p>
            <a:pPr algn="ctr"/>
            <a:endParaRPr lang="es-MX" sz="2000" b="1" dirty="0"/>
          </a:p>
        </p:txBody>
      </p:sp>
      <p:sp>
        <p:nvSpPr>
          <p:cNvPr id="9" name="Rectángulo 8"/>
          <p:cNvSpPr/>
          <p:nvPr/>
        </p:nvSpPr>
        <p:spPr>
          <a:xfrm>
            <a:off x="3994030" y="2067987"/>
            <a:ext cx="508096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100" dirty="0"/>
              <a:t>La gravedad del riesgo de seguridad operacional se define como el </a:t>
            </a:r>
            <a:r>
              <a:rPr lang="es-MX" sz="1100" dirty="0" smtClean="0"/>
              <a:t>grado de </a:t>
            </a:r>
            <a:r>
              <a:rPr lang="es-MX" sz="1100" dirty="0"/>
              <a:t>daño que puede suceder razonablemente </a:t>
            </a:r>
            <a:r>
              <a:rPr lang="es-MX" sz="1100" dirty="0" smtClean="0"/>
              <a:t>como consecuencia </a:t>
            </a:r>
            <a:r>
              <a:rPr lang="es-MX" sz="1100" dirty="0"/>
              <a:t>o resultado del peligro identificado.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200" dirty="0"/>
          </a:p>
        </p:txBody>
      </p:sp>
      <p:sp>
        <p:nvSpPr>
          <p:cNvPr id="2" name="Rectángulo 1"/>
          <p:cNvSpPr/>
          <p:nvPr/>
        </p:nvSpPr>
        <p:spPr>
          <a:xfrm>
            <a:off x="3991351" y="2852817"/>
            <a:ext cx="50809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100" dirty="0"/>
              <a:t>La evaluación de la gravedad considera todas las </a:t>
            </a:r>
            <a:r>
              <a:rPr lang="es-MX" sz="1100" dirty="0" smtClean="0"/>
              <a:t>posibles consecuencias </a:t>
            </a:r>
            <a:r>
              <a:rPr lang="es-MX" sz="1100" dirty="0"/>
              <a:t>relacionadas con un peligro, teniendo en cuenta la peor condición </a:t>
            </a:r>
            <a:r>
              <a:rPr lang="es-MX" sz="1100" dirty="0" smtClean="0"/>
              <a:t>previsible.</a:t>
            </a:r>
            <a:endParaRPr lang="es-MX" sz="1100" dirty="0"/>
          </a:p>
        </p:txBody>
      </p:sp>
      <p:sp>
        <p:nvSpPr>
          <p:cNvPr id="10" name="object 9"/>
          <p:cNvSpPr/>
          <p:nvPr/>
        </p:nvSpPr>
        <p:spPr>
          <a:xfrm>
            <a:off x="4504149" y="3774012"/>
            <a:ext cx="4055364" cy="27292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6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49621" y="2982460"/>
            <a:ext cx="2964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5.Gestión </a:t>
            </a:r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de Riesgos</a:t>
            </a:r>
          </a:p>
          <a:p>
            <a:pPr algn="ctr"/>
            <a:endParaRPr lang="es-MX" sz="2000" b="1" dirty="0"/>
          </a:p>
        </p:txBody>
      </p:sp>
      <p:sp>
        <p:nvSpPr>
          <p:cNvPr id="8" name="Rectángulo 7"/>
          <p:cNvSpPr/>
          <p:nvPr/>
        </p:nvSpPr>
        <p:spPr>
          <a:xfrm>
            <a:off x="4756424" y="1274738"/>
            <a:ext cx="3550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Gravedad de riesgo</a:t>
            </a:r>
          </a:p>
          <a:p>
            <a:pPr algn="ctr"/>
            <a:endParaRPr lang="es-MX" sz="2000" b="1" dirty="0"/>
          </a:p>
        </p:txBody>
      </p:sp>
      <p:sp>
        <p:nvSpPr>
          <p:cNvPr id="9" name="Rectángulo 8"/>
          <p:cNvSpPr/>
          <p:nvPr/>
        </p:nvSpPr>
        <p:spPr>
          <a:xfrm>
            <a:off x="4063040" y="2094767"/>
            <a:ext cx="495156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/>
              <a:t>Defina la severidad en términos de efectos sobre: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200" dirty="0"/>
          </a:p>
        </p:txBody>
      </p:sp>
      <p:sp>
        <p:nvSpPr>
          <p:cNvPr id="2" name="Rectángulo 1"/>
          <p:cNvSpPr/>
          <p:nvPr/>
        </p:nvSpPr>
        <p:spPr>
          <a:xfrm>
            <a:off x="4063040" y="2541043"/>
            <a:ext cx="502057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/>
              <a:t>Materiales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 smtClean="0"/>
              <a:t>Finanzas</a:t>
            </a:r>
            <a:endParaRPr lang="es-MX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 smtClean="0"/>
              <a:t>Responsabilidad</a:t>
            </a:r>
            <a:endParaRPr lang="es-MX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 smtClean="0"/>
              <a:t>Gente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 smtClean="0"/>
              <a:t>Medio ambiente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 smtClean="0"/>
              <a:t>Imagen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 smtClean="0"/>
              <a:t>Confianza del público</a:t>
            </a:r>
          </a:p>
          <a:p>
            <a:endParaRPr lang="es-MX" sz="11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589" y="4283080"/>
            <a:ext cx="2329544" cy="17122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490" y="4283081"/>
            <a:ext cx="2577774" cy="17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1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684449" y="1043796"/>
            <a:ext cx="35508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Gravedad de riesgo</a:t>
            </a:r>
          </a:p>
          <a:p>
            <a:pPr algn="ctr"/>
            <a:endParaRPr lang="es-MX" sz="2000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95" y="1470225"/>
            <a:ext cx="8313784" cy="530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373897" y="920795"/>
            <a:ext cx="4630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Tolerabilidad de los riesgos</a:t>
            </a:r>
          </a:p>
          <a:p>
            <a:pPr algn="ctr"/>
            <a:endParaRPr lang="es-MX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536858" y="1291794"/>
            <a:ext cx="3121367" cy="336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2155"/>
              </a:lnSpc>
            </a:pPr>
            <a:r>
              <a:rPr lang="es-MX" sz="1100" dirty="0" smtClean="0"/>
              <a:t>Matriz De Riesgos De Seguridad Operacional</a:t>
            </a:r>
            <a:endParaRPr lang="es-MX" sz="11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58" y="1654559"/>
            <a:ext cx="8509820" cy="461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612475" y="1628681"/>
            <a:ext cx="4097548" cy="3857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373897" y="920795"/>
            <a:ext cx="46307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/>
              <a:t>Tolerabilidad de los riesgos</a:t>
            </a:r>
          </a:p>
          <a:p>
            <a:pPr algn="ctr"/>
            <a:endParaRPr lang="es-MX" sz="2000" b="1" dirty="0"/>
          </a:p>
        </p:txBody>
      </p:sp>
      <p:sp>
        <p:nvSpPr>
          <p:cNvPr id="2" name="Rectángulo 1"/>
          <p:cNvSpPr/>
          <p:nvPr/>
        </p:nvSpPr>
        <p:spPr>
          <a:xfrm>
            <a:off x="478493" y="1343550"/>
            <a:ext cx="8346330" cy="619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55"/>
              </a:lnSpc>
            </a:pPr>
            <a:r>
              <a:rPr lang="es-MX" sz="1100" dirty="0"/>
              <a:t>Los niveles directivos de la organización con autoridad para tomar decisiones respecto riesgos inaceptables son la Gerencia General y la Gerencia de </a:t>
            </a:r>
            <a:r>
              <a:rPr lang="es-MX" sz="1100" dirty="0" smtClean="0"/>
              <a:t>Seguridad</a:t>
            </a:r>
            <a:r>
              <a:rPr lang="es-MX" sz="1100" dirty="0"/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72" y="2158808"/>
            <a:ext cx="8506051" cy="35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2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s-MX" dirty="0" smtClean="0"/>
              <a:t>1.Política y Objetivos de Seguridad Operacional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03123" y="375943"/>
            <a:ext cx="5017212" cy="762740"/>
          </a:xfrm>
        </p:spPr>
        <p:txBody>
          <a:bodyPr>
            <a:noAutofit/>
          </a:bodyPr>
          <a:lstStyle/>
          <a:p>
            <a:pPr algn="just"/>
            <a:r>
              <a:rPr lang="es-MX" sz="1100" dirty="0"/>
              <a:t>Los indicadores y metas de desempeño de Seguridad Operacional están creados en términos de los objetivos de Seguridad Operacional que </a:t>
            </a:r>
            <a:r>
              <a:rPr lang="es-MX" sz="1100" dirty="0" smtClean="0"/>
              <a:t>permitan </a:t>
            </a:r>
            <a:r>
              <a:rPr lang="es-MX" sz="1100" dirty="0"/>
              <a:t>la medición del rendimiento en materia de Seguridad Operacional.</a:t>
            </a:r>
          </a:p>
          <a:p>
            <a:pPr algn="just"/>
            <a:r>
              <a:rPr lang="es-MX" sz="1100" dirty="0"/>
              <a:t>Los Objetivos de Seguridad Operacional están orientados a procesos y resultados; así como indicadores avanzados y de resultados</a:t>
            </a:r>
            <a:r>
              <a:rPr lang="es-MX" sz="1100" dirty="0" smtClean="0"/>
              <a:t>.</a:t>
            </a:r>
          </a:p>
          <a:p>
            <a:pPr algn="just"/>
            <a:r>
              <a:rPr lang="es-MX" sz="1100" dirty="0"/>
              <a:t>Los objetivos son generados a partir de un suceso precursor, es decir eventos (incidentes, accidentes y/o peligros) que se ha repetido en a través </a:t>
            </a:r>
            <a:r>
              <a:rPr lang="es-MX" sz="1100" dirty="0" smtClean="0"/>
              <a:t>de </a:t>
            </a:r>
            <a:r>
              <a:rPr lang="es-MX" sz="1100" dirty="0"/>
              <a:t>los años que tiene la empresa en operaciones (según los datos de nuestro sistema SMS), en el caso de SOALA han sido repetitivos los incidentes </a:t>
            </a:r>
            <a:r>
              <a:rPr lang="es-MX" sz="1100" dirty="0" smtClean="0"/>
              <a:t>con </a:t>
            </a:r>
            <a:r>
              <a:rPr lang="es-MX" sz="1100" dirty="0"/>
              <a:t>neumáticos y se han recibido continuas notificaciones de peligros en tierra. </a:t>
            </a:r>
          </a:p>
          <a:p>
            <a:pPr algn="just"/>
            <a:endParaRPr lang="es-MX" sz="11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123" y="3130426"/>
            <a:ext cx="5030799" cy="306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1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2961" y="1628681"/>
            <a:ext cx="2480936" cy="339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ts val="2155"/>
              </a:lnSpc>
            </a:pPr>
            <a:r>
              <a:rPr lang="es-MX" sz="1200" b="1" dirty="0"/>
              <a:t>Control/Mitigación de </a:t>
            </a:r>
            <a:r>
              <a:rPr lang="es-MX" sz="1200" b="1" dirty="0" smtClean="0"/>
              <a:t>riesgos</a:t>
            </a:r>
            <a:endParaRPr lang="es-MX" sz="1200" b="1" dirty="0"/>
          </a:p>
        </p:txBody>
      </p:sp>
      <p:sp>
        <p:nvSpPr>
          <p:cNvPr id="7" name="Rectángulo 6"/>
          <p:cNvSpPr/>
          <p:nvPr/>
        </p:nvSpPr>
        <p:spPr>
          <a:xfrm>
            <a:off x="739402" y="2947955"/>
            <a:ext cx="2964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5.Gestión </a:t>
            </a:r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de Riesgos</a:t>
            </a:r>
          </a:p>
          <a:p>
            <a:pPr algn="ctr"/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4092961" y="1965568"/>
            <a:ext cx="48267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/>
              <a:t>Control y mitigación son términos que pueden usarse indistintamente.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 smtClean="0"/>
              <a:t>Ambos </a:t>
            </a:r>
            <a:r>
              <a:rPr lang="es-MX" sz="1100" dirty="0"/>
              <a:t>tienen el significado de designar medidas para enfrentar el peligro y llevar bajo control de la organización la probabilidad de los riesgos de seguridad operacional y la gravedad de las consecuencias del peligro.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961" y="3341443"/>
            <a:ext cx="4734269" cy="2628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19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092961" y="1628681"/>
            <a:ext cx="2480936" cy="339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ts val="2155"/>
              </a:lnSpc>
            </a:pPr>
            <a:r>
              <a:rPr lang="es-MX" sz="1200" b="1" dirty="0"/>
              <a:t>Control/Mitigación de </a:t>
            </a:r>
            <a:r>
              <a:rPr lang="es-MX" sz="1200" b="1" dirty="0" smtClean="0"/>
              <a:t>riesgos</a:t>
            </a:r>
            <a:endParaRPr lang="es-MX" sz="1200" b="1" dirty="0"/>
          </a:p>
        </p:txBody>
      </p:sp>
      <p:sp>
        <p:nvSpPr>
          <p:cNvPr id="7" name="Rectángulo 6"/>
          <p:cNvSpPr/>
          <p:nvPr/>
        </p:nvSpPr>
        <p:spPr>
          <a:xfrm>
            <a:off x="739402" y="2947955"/>
            <a:ext cx="2964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5.Gestión </a:t>
            </a:r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de Riesgos</a:t>
            </a:r>
          </a:p>
          <a:p>
            <a:pPr algn="ctr"/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4092961" y="2034576"/>
            <a:ext cx="4826752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/>
              <a:t>Hay 3 estrategias genéricas para el control/mitigación de los riesgos de </a:t>
            </a:r>
            <a:r>
              <a:rPr lang="es-MX" sz="1100" dirty="0" smtClean="0"/>
              <a:t>seguridad </a:t>
            </a:r>
            <a:r>
              <a:rPr lang="es-MX" sz="1100" dirty="0"/>
              <a:t>operacional</a:t>
            </a:r>
            <a:r>
              <a:rPr lang="es-MX" sz="1100" dirty="0" smtClean="0"/>
              <a:t>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s-MX" sz="1100" dirty="0"/>
          </a:p>
          <a:p>
            <a:pPr marL="228600" indent="-228600" algn="just">
              <a:buFont typeface="+mj-lt"/>
              <a:buAutoNum type="arabicPeriod"/>
            </a:pPr>
            <a:r>
              <a:rPr lang="es-MX" sz="1100" b="1" dirty="0"/>
              <a:t>Evitar la exposición – </a:t>
            </a:r>
            <a:r>
              <a:rPr lang="es-MX" sz="1100" dirty="0"/>
              <a:t>Se cancela o evita la operación o actividad debido a que los riesgos de seguridad operacional superan los beneficios de continuarla, </a:t>
            </a:r>
            <a:r>
              <a:rPr lang="es-MX" sz="1100" dirty="0" smtClean="0"/>
              <a:t>eliminado </a:t>
            </a:r>
            <a:r>
              <a:rPr lang="es-MX" sz="1100" dirty="0"/>
              <a:t>así el riesgo de seguridad operacional en su totalidad.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100" b="1" dirty="0" smtClean="0"/>
              <a:t>Reducir la exposición – </a:t>
            </a:r>
            <a:r>
              <a:rPr lang="es-MX" sz="1100" dirty="0"/>
              <a:t>Se reduce la frecuencia de la operación o actividad o se adoptan medidas para reducir la magnitud de las consecuencias del riesgo</a:t>
            </a:r>
            <a:r>
              <a:rPr lang="es-MX" sz="1100" dirty="0" smtClean="0"/>
              <a:t>.</a:t>
            </a:r>
          </a:p>
          <a:p>
            <a:pPr marL="228600" indent="-228600" algn="just">
              <a:buFont typeface="+mj-lt"/>
              <a:buAutoNum type="arabicPeriod"/>
            </a:pPr>
            <a:r>
              <a:rPr lang="es-MX" sz="1100" b="1" dirty="0" smtClean="0"/>
              <a:t>Segregación </a:t>
            </a:r>
            <a:r>
              <a:rPr lang="es-MX" sz="1100" b="1" dirty="0"/>
              <a:t>de la </a:t>
            </a:r>
            <a:r>
              <a:rPr lang="es-MX" sz="1100" b="1" dirty="0" smtClean="0"/>
              <a:t>exposición -  </a:t>
            </a:r>
            <a:r>
              <a:rPr lang="es-MX" sz="1100" dirty="0"/>
              <a:t>Se toman medidas para aislar los efectos de las consecuencias del riesgo o se introduce capas redundantes de protección </a:t>
            </a:r>
            <a:r>
              <a:rPr lang="es-MX" sz="1100" dirty="0" smtClean="0"/>
              <a:t>contra </a:t>
            </a:r>
            <a:r>
              <a:rPr lang="es-MX" sz="1100" dirty="0"/>
              <a:t>los riesgos.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905" y="5224499"/>
            <a:ext cx="1938696" cy="1377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620" y="5221617"/>
            <a:ext cx="1950889" cy="1329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528" y="5218402"/>
            <a:ext cx="1950889" cy="1383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42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68274" y="964447"/>
            <a:ext cx="2480936" cy="339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ts val="2155"/>
              </a:lnSpc>
            </a:pPr>
            <a:r>
              <a:rPr lang="es-MX" sz="1200" b="1" dirty="0"/>
              <a:t>Control/Mitigación de </a:t>
            </a:r>
            <a:r>
              <a:rPr lang="es-MX" sz="1200" b="1" dirty="0" smtClean="0"/>
              <a:t>riesgos</a:t>
            </a:r>
            <a:endParaRPr lang="es-MX" sz="1200" b="1" dirty="0"/>
          </a:p>
        </p:txBody>
      </p:sp>
      <p:sp>
        <p:nvSpPr>
          <p:cNvPr id="7" name="Rectángulo 6"/>
          <p:cNvSpPr/>
          <p:nvPr/>
        </p:nvSpPr>
        <p:spPr>
          <a:xfrm>
            <a:off x="739402" y="2947955"/>
            <a:ext cx="2964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5.Gestión </a:t>
            </a:r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de Riesgos</a:t>
            </a:r>
          </a:p>
          <a:p>
            <a:pPr algn="ctr"/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668274" y="1396222"/>
            <a:ext cx="4826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 smtClean="0"/>
              <a:t>Mitigación del riesgo en una mirada</a:t>
            </a:r>
            <a:endParaRPr lang="es-MX" sz="11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8" y="1656709"/>
            <a:ext cx="8899454" cy="485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5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68274" y="964447"/>
            <a:ext cx="896399" cy="339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ts val="2155"/>
              </a:lnSpc>
            </a:pPr>
            <a:r>
              <a:rPr lang="es-MX" sz="1200" b="1" dirty="0" smtClean="0"/>
              <a:t>Resumen</a:t>
            </a:r>
            <a:endParaRPr lang="es-MX" sz="1200" b="1" dirty="0"/>
          </a:p>
        </p:txBody>
      </p:sp>
      <p:sp>
        <p:nvSpPr>
          <p:cNvPr id="7" name="Rectángulo 6"/>
          <p:cNvSpPr/>
          <p:nvPr/>
        </p:nvSpPr>
        <p:spPr>
          <a:xfrm>
            <a:off x="739402" y="2947955"/>
            <a:ext cx="29642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5.Gestión </a:t>
            </a:r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de Riesgos</a:t>
            </a:r>
          </a:p>
          <a:p>
            <a:pPr algn="ctr"/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668274" y="1396222"/>
            <a:ext cx="48267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 smtClean="0"/>
              <a:t>Proceso de Gestión de los riesgos de seguridad operacional</a:t>
            </a:r>
            <a:endParaRPr lang="es-MX" sz="11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8" y="1656710"/>
            <a:ext cx="8840434" cy="50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6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10548" y="1043796"/>
            <a:ext cx="4067626" cy="6219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2155"/>
              </a:lnSpc>
            </a:pPr>
            <a:r>
              <a:rPr lang="es-MX" sz="1200" b="1" dirty="0"/>
              <a:t>PROGRAMA DE AUDITORIAS INTERNAS DE SEGURIDAD OPERACIONAL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39402" y="2947955"/>
            <a:ext cx="2964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6. Garantía de la Seguridad Operacional</a:t>
            </a:r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4092961" y="2034576"/>
            <a:ext cx="48267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/>
              <a:t>Las </a:t>
            </a:r>
            <a:r>
              <a:rPr lang="es-MX" sz="1100" b="1" dirty="0"/>
              <a:t>auditorías internas </a:t>
            </a:r>
            <a:r>
              <a:rPr lang="es-MX" sz="1100" dirty="0"/>
              <a:t>resultan más eficaces cuando las realizan personas o departamentos independientes de las funciones que se están </a:t>
            </a:r>
            <a:r>
              <a:rPr lang="es-MX" sz="1100" dirty="0" smtClean="0"/>
              <a:t>auditando</a:t>
            </a:r>
            <a:r>
              <a:rPr lang="es-MX" sz="1100" dirty="0"/>
              <a:t>, por lo cual será auditoría cruzada, donde forma aleatoria se auditaran los siguientes departamentos por personas que no pertenezcan al </a:t>
            </a:r>
            <a:r>
              <a:rPr lang="es-MX" sz="1100" dirty="0" smtClean="0"/>
              <a:t>mismo (</a:t>
            </a:r>
            <a:r>
              <a:rPr lang="es-MX" sz="1100" dirty="0"/>
              <a:t>el Auditor puede ser personal interno o externo que cuente con conocimiento básico SMS y experiencia en una empresa con SMS implementado de por </a:t>
            </a:r>
            <a:r>
              <a:rPr lang="es-MX" sz="1100" dirty="0" smtClean="0"/>
              <a:t>lo </a:t>
            </a:r>
            <a:r>
              <a:rPr lang="es-MX" sz="1100" dirty="0"/>
              <a:t>menos un año</a:t>
            </a:r>
            <a:r>
              <a:rPr lang="es-MX" sz="1100" dirty="0" smtClean="0"/>
              <a:t>).</a:t>
            </a:r>
          </a:p>
          <a:p>
            <a:pPr algn="just"/>
            <a:endParaRPr lang="es-MX" sz="1100" dirty="0" smtClean="0"/>
          </a:p>
          <a:p>
            <a:pPr marL="628650" lvl="1" indent="-171450" algn="just">
              <a:buFont typeface="Wingdings" panose="05000000000000000000" pitchFamily="2" charset="2"/>
              <a:buChar char="ü"/>
            </a:pPr>
            <a:r>
              <a:rPr lang="es-MX" sz="1100" dirty="0" smtClean="0"/>
              <a:t>Gerencia </a:t>
            </a:r>
            <a:r>
              <a:rPr lang="es-MX" sz="1100" dirty="0"/>
              <a:t>General</a:t>
            </a:r>
          </a:p>
          <a:p>
            <a:pPr marL="628650" lvl="1" indent="-171450" algn="just">
              <a:buFont typeface="Wingdings" panose="05000000000000000000" pitchFamily="2" charset="2"/>
              <a:buChar char="ü"/>
            </a:pPr>
            <a:r>
              <a:rPr lang="es-MX" sz="1100" dirty="0" smtClean="0"/>
              <a:t>Operaciones</a:t>
            </a:r>
          </a:p>
          <a:p>
            <a:pPr marL="628650" lvl="1" indent="-171450" algn="just">
              <a:buFont typeface="Wingdings" panose="05000000000000000000" pitchFamily="2" charset="2"/>
              <a:buChar char="ü"/>
            </a:pPr>
            <a:r>
              <a:rPr lang="es-MX" sz="1100" dirty="0" smtClean="0"/>
              <a:t>Mantenimiento</a:t>
            </a:r>
            <a:endParaRPr lang="es-MX" sz="1100" dirty="0"/>
          </a:p>
          <a:p>
            <a:pPr marL="628650" lvl="1" indent="-171450" algn="just">
              <a:buFont typeface="Wingdings" panose="05000000000000000000" pitchFamily="2" charset="2"/>
              <a:buChar char="ü"/>
            </a:pPr>
            <a:r>
              <a:rPr lang="es-MX" sz="1100" dirty="0" smtClean="0"/>
              <a:t>Seguridad</a:t>
            </a:r>
            <a:endParaRPr lang="es-MX" sz="1100" dirty="0"/>
          </a:p>
        </p:txBody>
      </p:sp>
      <p:sp>
        <p:nvSpPr>
          <p:cNvPr id="8" name="Rectángulo 7"/>
          <p:cNvSpPr/>
          <p:nvPr/>
        </p:nvSpPr>
        <p:spPr>
          <a:xfrm>
            <a:off x="243560" y="5600728"/>
            <a:ext cx="408892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MX" sz="1200" dirty="0"/>
              <a:t>Las auditorías internas de Seguridad Operacional se efectuarán una vez al año durante el mes de abril.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548" y="4296853"/>
            <a:ext cx="40576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0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10548" y="1043796"/>
            <a:ext cx="4067626" cy="6219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2155"/>
              </a:lnSpc>
            </a:pPr>
            <a:r>
              <a:rPr lang="es-MX" sz="1200" b="1" dirty="0"/>
              <a:t>INVESTIGACIÓN INTERNA Y ANÁLISIS DE EVENTOS Y SUCESOS.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39402" y="2809939"/>
            <a:ext cx="2964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6. Garantía de la Seguridad Operacional</a:t>
            </a:r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4092961" y="2034576"/>
            <a:ext cx="48267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dirty="0"/>
              <a:t>La activación de una investigación de Seguridad Operacional es crucial para comprender y mitigar los riesgos asociados a las </a:t>
            </a:r>
            <a:r>
              <a:rPr lang="es-MX" sz="1100" dirty="0" smtClean="0"/>
              <a:t>operaciones</a:t>
            </a:r>
            <a:r>
              <a:rPr lang="es-MX" sz="1100" dirty="0"/>
              <a:t>. </a:t>
            </a:r>
            <a:endParaRPr lang="es-MX" sz="1100" dirty="0" smtClean="0"/>
          </a:p>
          <a:p>
            <a:pPr algn="just"/>
            <a:endParaRPr lang="es-MX" sz="1100" dirty="0"/>
          </a:p>
          <a:p>
            <a:pPr algn="just"/>
            <a:r>
              <a:rPr lang="es-MX" sz="1100" dirty="0" smtClean="0"/>
              <a:t>Existen </a:t>
            </a:r>
            <a:r>
              <a:rPr lang="es-MX" sz="1100" dirty="0"/>
              <a:t>diversos criterios que pueden desencadenar una investigación formal, que van desde la ocurrencia de </a:t>
            </a:r>
            <a:r>
              <a:rPr lang="es-MX" sz="1100" b="1" dirty="0" smtClean="0"/>
              <a:t>incidentes</a:t>
            </a:r>
            <a:r>
              <a:rPr lang="es-MX" sz="1100" b="1" dirty="0"/>
              <a:t>, fallas o accidentes</a:t>
            </a:r>
            <a:r>
              <a:rPr lang="es-MX" sz="1100" dirty="0"/>
              <a:t>. </a:t>
            </a:r>
            <a:endParaRPr lang="es-MX" sz="1100" dirty="0" smtClean="0"/>
          </a:p>
          <a:p>
            <a:pPr algn="just"/>
            <a:endParaRPr lang="es-MX" sz="1100" dirty="0"/>
          </a:p>
          <a:p>
            <a:pPr algn="just"/>
            <a:r>
              <a:rPr lang="es-MX" sz="1100" dirty="0" smtClean="0"/>
              <a:t>A </a:t>
            </a:r>
            <a:r>
              <a:rPr lang="es-MX" sz="1100" dirty="0"/>
              <a:t>continuación, se muestran los principales criterios que se emplearan para activar una investigación </a:t>
            </a:r>
            <a:r>
              <a:rPr lang="es-MX" sz="1100" dirty="0" smtClean="0"/>
              <a:t>de </a:t>
            </a:r>
            <a:r>
              <a:rPr lang="es-MX" sz="1100" dirty="0"/>
              <a:t>seguridad operacional</a:t>
            </a:r>
            <a:r>
              <a:rPr lang="es-MX" sz="1100" dirty="0" smtClean="0"/>
              <a:t>:</a:t>
            </a:r>
          </a:p>
          <a:p>
            <a:pPr algn="just"/>
            <a:endParaRPr lang="es-MX" sz="1100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b="1" dirty="0" smtClean="0"/>
              <a:t>Ocurrencia </a:t>
            </a:r>
            <a:r>
              <a:rPr lang="es-MX" sz="1100" b="1" dirty="0"/>
              <a:t>de Incidentes o Accidentes: </a:t>
            </a:r>
            <a:r>
              <a:rPr lang="es-MX" sz="1100" dirty="0"/>
              <a:t>Cuando ocurre un incidente o accidente (incluso si no resulta en lesiones graves o </a:t>
            </a:r>
            <a:r>
              <a:rPr lang="es-MX" sz="1100" dirty="0" smtClean="0"/>
              <a:t>daños </a:t>
            </a:r>
            <a:r>
              <a:rPr lang="es-MX" sz="1100" dirty="0"/>
              <a:t>materiales significativos), debe activarse una investigación.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b="1" dirty="0" smtClean="0"/>
              <a:t>Fallas </a:t>
            </a:r>
            <a:r>
              <a:rPr lang="es-MX" sz="1100" b="1" dirty="0"/>
              <a:t>en equipos o sistemas de seguridad </a:t>
            </a:r>
            <a:r>
              <a:rPr lang="es-MX" sz="1100" dirty="0"/>
              <a:t>que podrían poner en peligro la integridad de la operación.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b="1" dirty="0" smtClean="0"/>
              <a:t>Identificación </a:t>
            </a:r>
            <a:r>
              <a:rPr lang="es-MX" sz="1100" b="1" dirty="0"/>
              <a:t>de Tendencias Inusuales o Incrementos en Indicadores de Riesgo: </a:t>
            </a:r>
            <a:r>
              <a:rPr lang="es-MX" sz="1100" dirty="0"/>
              <a:t>Las tendencias o patrones que indican que </a:t>
            </a:r>
            <a:r>
              <a:rPr lang="es-MX" sz="1100" dirty="0" smtClean="0"/>
              <a:t>los </a:t>
            </a:r>
            <a:r>
              <a:rPr lang="es-MX" sz="1100" dirty="0"/>
              <a:t>riesgos de seguridad están aumentando o que las medidas de seguridad están siendo comprometidas, deben ser objeto </a:t>
            </a:r>
            <a:r>
              <a:rPr lang="es-MX" sz="1100" dirty="0" smtClean="0"/>
              <a:t>de </a:t>
            </a:r>
            <a:r>
              <a:rPr lang="es-MX" sz="1100" dirty="0"/>
              <a:t>investigación. Esto incluye:</a:t>
            </a:r>
          </a:p>
          <a:p>
            <a:pPr marL="685800" lvl="1" indent="-228600" algn="just">
              <a:buFont typeface="Wingdings" panose="05000000000000000000" pitchFamily="2" charset="2"/>
              <a:buChar char="ü"/>
            </a:pPr>
            <a:r>
              <a:rPr lang="es-MX" sz="1100" dirty="0" smtClean="0"/>
              <a:t>Un </a:t>
            </a:r>
            <a:r>
              <a:rPr lang="es-MX" sz="1100" dirty="0"/>
              <a:t>aumento en la tasa de accidentes o incidentes en un período de tiempo determinado.</a:t>
            </a:r>
          </a:p>
          <a:p>
            <a:pPr marL="685800" lvl="1" indent="-228600" algn="just">
              <a:buFont typeface="Wingdings" panose="05000000000000000000" pitchFamily="2" charset="2"/>
              <a:buChar char="ü"/>
            </a:pPr>
            <a:r>
              <a:rPr lang="es-MX" sz="1100" dirty="0" smtClean="0"/>
              <a:t>Un </a:t>
            </a:r>
            <a:r>
              <a:rPr lang="es-MX" sz="1100" dirty="0"/>
              <a:t>aumento en la tasa de fallas de equipos o maquinarias que podría comprometer la seguridad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6" y="4517615"/>
            <a:ext cx="3404090" cy="226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7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10548" y="1043796"/>
            <a:ext cx="4067626" cy="6219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ts val="2155"/>
              </a:lnSpc>
            </a:pPr>
            <a:r>
              <a:rPr lang="es-MX" sz="1200" b="1" dirty="0"/>
              <a:t>En la siguiente liga veremos la presentación del PRE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39402" y="2809939"/>
            <a:ext cx="29642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7</a:t>
            </a:r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. Plan de Respuesta a  Emergencias</a:t>
            </a:r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4092961" y="2034576"/>
            <a:ext cx="482675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dirty="0">
                <a:hlinkClick r:id="rId3"/>
              </a:rPr>
              <a:t>https://www.soala.com.mx/wp-content/uploads/2017/07/SECCION-4.-</a:t>
            </a:r>
            <a:r>
              <a:rPr lang="es-MX" sz="1100" dirty="0" smtClean="0">
                <a:hlinkClick r:id="rId3"/>
              </a:rPr>
              <a:t>PLAN-DE-RESPUESTA-ANTE-EMERGENCIAS-REE3-2025.pdf</a:t>
            </a:r>
            <a:endParaRPr lang="es-MX" sz="1100" dirty="0" smtClean="0"/>
          </a:p>
          <a:p>
            <a:pPr algn="just"/>
            <a:endParaRPr lang="es-MX" sz="11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28" y="3003555"/>
            <a:ext cx="4456146" cy="333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0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8. </a:t>
            </a:r>
            <a:r>
              <a:rPr lang="es-MX" sz="3200" spc="-113" dirty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I</a:t>
            </a:r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ndicadores</a:t>
            </a:r>
            <a:endParaRPr lang="es-MX" sz="2000" b="1" dirty="0"/>
          </a:p>
        </p:txBody>
      </p:sp>
      <p:sp>
        <p:nvSpPr>
          <p:cNvPr id="5" name="Rectángulo 4"/>
          <p:cNvSpPr/>
          <p:nvPr/>
        </p:nvSpPr>
        <p:spPr>
          <a:xfrm>
            <a:off x="4053978" y="1043796"/>
            <a:ext cx="48267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dirty="0"/>
              <a:t>En base a los principales problemas y riesgos de seguridad operacional que enfrenta la organización se han definido los indicadores.</a:t>
            </a:r>
          </a:p>
          <a:p>
            <a:pPr algn="just"/>
            <a:endParaRPr lang="es-MX" sz="11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521" y="1634550"/>
            <a:ext cx="5495250" cy="362566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39946" y="5462775"/>
            <a:ext cx="85056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100" dirty="0"/>
              <a:t>La gerencia de seguridad es responsable de recopilar, validar y controlar estos indicadores, la información necesaria se obtiene de:</a:t>
            </a:r>
          </a:p>
          <a:p>
            <a:r>
              <a:rPr lang="es-MX" sz="1100" dirty="0"/>
              <a:t> Reportes de peligros,</a:t>
            </a:r>
          </a:p>
          <a:p>
            <a:r>
              <a:rPr lang="es-MX" sz="1100" dirty="0"/>
              <a:t> Informes de incidentes-accidentes</a:t>
            </a:r>
          </a:p>
          <a:p>
            <a:r>
              <a:rPr lang="es-MX" sz="1100" dirty="0"/>
              <a:t> Juntas de Control</a:t>
            </a:r>
          </a:p>
          <a:p>
            <a:r>
              <a:rPr lang="es-MX" sz="1100" dirty="0"/>
              <a:t>El análisis de los indicadores se realiza de manera trimestral durante las Juntas de </a:t>
            </a:r>
            <a:r>
              <a:rPr lang="es-MX" sz="1100" dirty="0" smtClean="0"/>
              <a:t>Control.</a:t>
            </a:r>
            <a:endParaRPr lang="es-MX" sz="1100" dirty="0"/>
          </a:p>
        </p:txBody>
      </p:sp>
    </p:spTree>
    <p:extLst>
      <p:ext uri="{BB962C8B-B14F-4D97-AF65-F5344CB8AC3E}">
        <p14:creationId xmlns:p14="http://schemas.microsoft.com/office/powerpoint/2010/main" val="35403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134572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152" y="1455731"/>
            <a:ext cx="7196280" cy="529182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1189696" y="777286"/>
            <a:ext cx="6675930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</a:t>
            </a:r>
            <a:r>
              <a:rPr lang="es-MX" sz="3200" spc="-113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ORGANIZATIVOS</a:t>
            </a:r>
            <a:endParaRPr lang="es-MX" sz="3200" spc="-113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776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274695" y="750749"/>
            <a:ext cx="6675930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</a:t>
            </a:r>
            <a:r>
              <a:rPr lang="es-MX" sz="3200" spc="-113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ORGANIZATIVOS</a:t>
            </a:r>
            <a:endParaRPr lang="es-MX" sz="3200" spc="-113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15" y="1430587"/>
            <a:ext cx="7388387" cy="523763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1011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618119" cy="740898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19952" y="2355068"/>
            <a:ext cx="3122163" cy="2459808"/>
          </a:xfrm>
          <a:prstGeom prst="rect">
            <a:avLst/>
          </a:prstGeom>
        </p:spPr>
        <p:txBody>
          <a:bodyPr vert="horz" lIns="91440" tIns="91440" rIns="91440" bIns="91440" rtlCol="0" anchor="ctr">
            <a:normAutofit/>
          </a:bodyPr>
          <a:lstStyle>
            <a:lvl1pPr algn="ctr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cap="none" spc="-113">
                <a:solidFill>
                  <a:srgbClr val="FFFEFF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dirty="0"/>
              <a:t>2. Funciones y responsabilidades en el SMS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109" y="2355068"/>
            <a:ext cx="4319197" cy="1833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150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274695" y="750749"/>
            <a:ext cx="6675930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</a:t>
            </a:r>
            <a:r>
              <a:rPr lang="es-MX" sz="3200" spc="-113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ORGANIZATIVOS</a:t>
            </a:r>
            <a:endParaRPr lang="es-MX" sz="3200" spc="-113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43" y="1407631"/>
            <a:ext cx="7406731" cy="539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5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455161" y="750749"/>
            <a:ext cx="6314997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AMBIENTALES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49" y="1395906"/>
            <a:ext cx="7533820" cy="536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676631" y="750749"/>
            <a:ext cx="5872056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HUMANOS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8" y="1411319"/>
            <a:ext cx="7440122" cy="538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6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93212" y="750749"/>
            <a:ext cx="8838895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OPERACIÓN AÉREA Y MANTTO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26" y="1418511"/>
            <a:ext cx="6030974" cy="53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03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93212" y="750749"/>
            <a:ext cx="8838895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OPERACIÓN AÉREA Y MANTTO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819" y="1421784"/>
            <a:ext cx="6295255" cy="5358323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6487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93212" y="750749"/>
            <a:ext cx="8838895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OPERACIÓN AÉREA Y MANTTO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230" y="1431766"/>
            <a:ext cx="6204857" cy="533800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828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93212" y="750749"/>
            <a:ext cx="8838895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OPERACIÓN AÉREA Y MANTTO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1276504" y="1412668"/>
            <a:ext cx="6672309" cy="5338800"/>
            <a:chOff x="1063487" y="114300"/>
            <a:chExt cx="9833113" cy="9468410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800" y="114300"/>
              <a:ext cx="9829800" cy="8299917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3487" y="8414217"/>
              <a:ext cx="9829800" cy="1168493"/>
            </a:xfrm>
            <a:prstGeom prst="rect">
              <a:avLst/>
            </a:prstGeom>
            <a:ln>
              <a:solidFill>
                <a:sysClr val="windowText" lastClr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07507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93212" y="750749"/>
            <a:ext cx="8838895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OPERACIÓN AÉREA Y MANTTO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330" y="1415026"/>
            <a:ext cx="5709967" cy="53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2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715" y="1371230"/>
            <a:ext cx="6741890" cy="53388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9" name="CuadroTexto 8"/>
          <p:cNvSpPr txBox="1"/>
          <p:nvPr/>
        </p:nvSpPr>
        <p:spPr>
          <a:xfrm>
            <a:off x="193212" y="750749"/>
            <a:ext cx="8838895" cy="58477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32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OPERACIÓN AÉREA Y MANTTO</a:t>
            </a:r>
          </a:p>
        </p:txBody>
      </p:sp>
    </p:spTree>
    <p:extLst>
      <p:ext uri="{BB962C8B-B14F-4D97-AF65-F5344CB8AC3E}">
        <p14:creationId xmlns:p14="http://schemas.microsoft.com/office/powerpoint/2010/main" val="390071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25081" y="750749"/>
            <a:ext cx="8775159" cy="46166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PROVEEDOR DE SERVICIOS DE NAVEGACION </a:t>
            </a:r>
            <a:r>
              <a:rPr lang="es-MX" sz="2400" spc="-113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AÉREA</a:t>
            </a:r>
            <a:endParaRPr lang="es-MX" sz="2400" spc="-113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345" y="1320473"/>
            <a:ext cx="6534630" cy="53388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12793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86" y="103518"/>
            <a:ext cx="8341110" cy="6642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1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225081" y="750749"/>
            <a:ext cx="8775159" cy="46166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PROVEEDOR DE SERVICIOS DE NAVEGACION </a:t>
            </a:r>
            <a:r>
              <a:rPr lang="es-MX" sz="2400" spc="-113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AÉREA</a:t>
            </a:r>
            <a:endParaRPr lang="es-MX" sz="2400" spc="-113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3" y="1336039"/>
            <a:ext cx="8478094" cy="53388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90714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772844" y="750749"/>
            <a:ext cx="5679632" cy="46166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DISEÑO Y FABRICACIÓN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322" y="1332756"/>
            <a:ext cx="6870173" cy="53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772844" y="750749"/>
            <a:ext cx="5679632" cy="46166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DISEÑO Y FABRICACIÓN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75" y="1345972"/>
            <a:ext cx="7827370" cy="53388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3119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500332" y="1620713"/>
            <a:ext cx="3847381" cy="390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8028" y="3154995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9. Taxonomía de Peligros</a:t>
            </a:r>
            <a:endParaRPr lang="es-MX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1772844" y="862887"/>
            <a:ext cx="5679632" cy="461665"/>
          </a:xfrm>
          <a:prstGeom prst="rect">
            <a:avLst/>
          </a:prstGeom>
          <a:solidFill>
            <a:srgbClr val="F4A128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400" spc="-1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9. Taxonomía de Peligros - DISEÑO Y FABRICACIÓN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96" y="1714946"/>
            <a:ext cx="8680928" cy="413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2980428" cy="84342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39402" y="2982466"/>
            <a:ext cx="2964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spc="-113" dirty="0" smtClean="0">
                <a:solidFill>
                  <a:srgbClr val="FFFEFF"/>
                </a:solidFill>
                <a:latin typeface="+mj-lt"/>
                <a:ea typeface="+mj-ea"/>
                <a:cs typeface="+mj-cs"/>
              </a:rPr>
              <a:t>10. Mejora Continua</a:t>
            </a:r>
            <a:endParaRPr lang="es-MX" sz="2000" b="1" dirty="0"/>
          </a:p>
        </p:txBody>
      </p:sp>
      <p:sp>
        <p:nvSpPr>
          <p:cNvPr id="3" name="Rectángulo 2"/>
          <p:cNvSpPr/>
          <p:nvPr/>
        </p:nvSpPr>
        <p:spPr>
          <a:xfrm>
            <a:off x="4071667" y="1143819"/>
            <a:ext cx="48394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dirty="0"/>
              <a:t>En caso de detectar alguna mejora continua por alguno de los </a:t>
            </a:r>
            <a:r>
              <a:rPr lang="es-MX" sz="1100" dirty="0" smtClean="0"/>
              <a:t>procedimientos, </a:t>
            </a:r>
            <a:r>
              <a:rPr lang="es-MX" sz="1100" dirty="0"/>
              <a:t>se deberá documentar la </a:t>
            </a:r>
            <a:r>
              <a:rPr lang="es-MX" sz="1100" dirty="0" smtClean="0"/>
              <a:t> misma</a:t>
            </a:r>
            <a:r>
              <a:rPr lang="es-MX" sz="1100" dirty="0"/>
              <a:t>, indicando el motivo de la mejora y una descripción de la mejora a implementar. la adopción de la mejora continua se </a:t>
            </a:r>
            <a:r>
              <a:rPr lang="es-MX" sz="1100" dirty="0" smtClean="0"/>
              <a:t> efectuará </a:t>
            </a:r>
            <a:r>
              <a:rPr lang="es-MX" sz="1100" dirty="0"/>
              <a:t>mediante el ciclo PDCA el cual se describe a continuación.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071667" y="2082538"/>
            <a:ext cx="489980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100" dirty="0"/>
              <a:t>Las cuatro etapas que componen el ciclo PDCA son: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100" b="1" dirty="0"/>
              <a:t>Planificar (Plan): </a:t>
            </a:r>
            <a:r>
              <a:rPr lang="es-MX" sz="1100" dirty="0"/>
              <a:t>se identifica cuáles son aquellas actividades de la organización susceptibles de mejora y se fijan los objetivos a </a:t>
            </a:r>
            <a:r>
              <a:rPr lang="es-MX" sz="1100" dirty="0" smtClean="0"/>
              <a:t> alcanzar </a:t>
            </a:r>
            <a:r>
              <a:rPr lang="es-MX" sz="1100" dirty="0"/>
              <a:t>al respecto.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100" b="1" dirty="0"/>
              <a:t>Hacer (Do): </a:t>
            </a:r>
            <a:r>
              <a:rPr lang="es-MX" sz="1100" dirty="0"/>
              <a:t>se ejecutan los cambios necesarios para efectuar las mejoras requeridas. Es conveniente aplicar una prueba piloto a </a:t>
            </a:r>
            <a:r>
              <a:rPr lang="es-MX" sz="1100" dirty="0" smtClean="0"/>
              <a:t> pequeña </a:t>
            </a:r>
            <a:r>
              <a:rPr lang="es-MX" sz="1100" dirty="0"/>
              <a:t>escala para determinar el funcionamiento antes de hacer cambios a gran escala.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100" b="1" dirty="0"/>
              <a:t>Verificar (Check): </a:t>
            </a:r>
            <a:r>
              <a:rPr lang="es-MX" sz="1100" dirty="0"/>
              <a:t>una vez realizada la mejora, se procede a un período de prueba para verificar su buen funcionamiento. En caso </a:t>
            </a:r>
            <a:r>
              <a:rPr lang="es-MX" sz="1100" dirty="0" smtClean="0"/>
              <a:t> que </a:t>
            </a:r>
            <a:r>
              <a:rPr lang="es-MX" sz="1100" dirty="0"/>
              <a:t>la mejora no cumpla con las expectativas iniciales se realiza modificaciones para ajustarla a los objetivos esperados.</a:t>
            </a:r>
          </a:p>
          <a:p>
            <a:pPr marL="171450" indent="-171450" algn="just">
              <a:buFont typeface="Wingdings" panose="05000000000000000000" pitchFamily="2" charset="2"/>
              <a:buChar char="Ø"/>
            </a:pPr>
            <a:r>
              <a:rPr lang="es-MX" sz="1100" b="1" dirty="0"/>
              <a:t>Actuar (Act): </a:t>
            </a:r>
            <a:r>
              <a:rPr lang="es-MX" sz="1100" dirty="0"/>
              <a:t>finalmente, luego del periodo de prueba </a:t>
            </a:r>
            <a:r>
              <a:rPr lang="es-MX" sz="1100" dirty="0" smtClean="0"/>
              <a:t>se estudian </a:t>
            </a:r>
            <a:r>
              <a:rPr lang="es-MX" sz="1100" dirty="0"/>
              <a:t>los resultados y se comparan estos con el funcionamiento de las </a:t>
            </a:r>
            <a:r>
              <a:rPr lang="es-MX" sz="1100" dirty="0" smtClean="0"/>
              <a:t>actividades </a:t>
            </a:r>
            <a:r>
              <a:rPr lang="es-MX" sz="1100" dirty="0"/>
              <a:t>antes de haber sido implantada la mejora. Si los resultados son satisfactorios se implantará la mejora en forma </a:t>
            </a:r>
            <a:r>
              <a:rPr lang="es-MX" sz="1100" dirty="0" smtClean="0"/>
              <a:t> definitiva </a:t>
            </a:r>
            <a:r>
              <a:rPr lang="es-MX" sz="1100" dirty="0"/>
              <a:t>y a gran escala en la organización; pero si no lo son habrá que evaluar si se hará cambios o si se descarta la mejora.</a:t>
            </a:r>
          </a:p>
          <a:p>
            <a:pPr algn="just"/>
            <a:endParaRPr lang="es-MX" sz="1100" dirty="0" smtClean="0"/>
          </a:p>
          <a:p>
            <a:pPr algn="just"/>
            <a:r>
              <a:rPr lang="es-MX" sz="1100" dirty="0" smtClean="0"/>
              <a:t>El </a:t>
            </a:r>
            <a:r>
              <a:rPr lang="es-MX" sz="1100" dirty="0"/>
              <a:t>procedimiento anterior será efectuado por el Gerente de Seguridad mediante la aplicación “Acciones de Mejora”.</a:t>
            </a:r>
          </a:p>
        </p:txBody>
      </p:sp>
    </p:spTree>
    <p:extLst>
      <p:ext uri="{BB962C8B-B14F-4D97-AF65-F5344CB8AC3E}">
        <p14:creationId xmlns:p14="http://schemas.microsoft.com/office/powerpoint/2010/main" val="36487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321" y="72761"/>
            <a:ext cx="8367622" cy="671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075671" cy="2459808"/>
          </a:xfrm>
        </p:spPr>
        <p:txBody>
          <a:bodyPr/>
          <a:lstStyle/>
          <a:p>
            <a:pPr algn="l"/>
            <a:r>
              <a:rPr lang="es-MX" dirty="0" smtClean="0"/>
              <a:t>3.Normatividad en Materia de Seguridad Operacional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035723" y="817702"/>
            <a:ext cx="3901550" cy="762740"/>
          </a:xfrm>
        </p:spPr>
        <p:txBody>
          <a:bodyPr>
            <a:noAutofit/>
          </a:bodyPr>
          <a:lstStyle/>
          <a:p>
            <a:pPr algn="just"/>
            <a:r>
              <a:rPr lang="es-MX" sz="1100" dirty="0"/>
              <a:t>Documentación del </a:t>
            </a:r>
            <a:r>
              <a:rPr lang="es-MX" sz="1100" dirty="0" smtClean="0"/>
              <a:t>SMS </a:t>
            </a:r>
          </a:p>
          <a:p>
            <a:pPr algn="just"/>
            <a:r>
              <a:rPr lang="es-MX" sz="1100" dirty="0" smtClean="0"/>
              <a:t>Según </a:t>
            </a:r>
            <a:r>
              <a:rPr lang="es-MX" sz="1100" dirty="0"/>
              <a:t>la NOM-064-SCT3-2023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923032"/>
              </p:ext>
            </p:extLst>
          </p:nvPr>
        </p:nvGraphicFramePr>
        <p:xfrm>
          <a:off x="4035723" y="1759845"/>
          <a:ext cx="4996133" cy="340152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87482">
                  <a:extLst>
                    <a:ext uri="{9D8B030D-6E8A-4147-A177-3AD203B41FA5}">
                      <a16:colId xmlns:a16="http://schemas.microsoft.com/office/drawing/2014/main" val="3831243836"/>
                    </a:ext>
                  </a:extLst>
                </a:gridCol>
                <a:gridCol w="3208651">
                  <a:extLst>
                    <a:ext uri="{9D8B030D-6E8A-4147-A177-3AD203B41FA5}">
                      <a16:colId xmlns:a16="http://schemas.microsoft.com/office/drawing/2014/main" val="3977681000"/>
                    </a:ext>
                  </a:extLst>
                </a:gridCol>
              </a:tblGrid>
              <a:tr h="25828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dirty="0">
                          <a:solidFill>
                            <a:schemeClr val="tx1"/>
                          </a:solidFill>
                          <a:effectLst/>
                        </a:rPr>
                        <a:t>Reglamentación aeronáutica aplicable</a:t>
                      </a:r>
                      <a:endParaRPr lang="es-MX" b="0" i="1" dirty="0">
                        <a:solidFill>
                          <a:schemeClr val="tx1"/>
                        </a:solidFill>
                        <a:effectLst/>
                        <a:latin typeface="Playfair Display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s-MX" dirty="0">
                          <a:solidFill>
                            <a:schemeClr val="tx1"/>
                          </a:solidFill>
                          <a:effectLst/>
                        </a:rPr>
                        <a:t>Descripción</a:t>
                      </a:r>
                      <a:endParaRPr lang="es-MX" b="0" i="1" dirty="0">
                        <a:solidFill>
                          <a:schemeClr val="tx1"/>
                        </a:solidFill>
                        <a:effectLst/>
                        <a:latin typeface="Playfair Display"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2678282018"/>
                  </a:ext>
                </a:extLst>
              </a:tr>
              <a:tr h="58270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s-MX" sz="1100" u="sng" strike="noStrike" kern="1200" dirty="0" smtClean="0">
                          <a:effectLst/>
                          <a:hlinkClick r:id="rId3" action="ppaction://hlinkfile"/>
                        </a:rPr>
                        <a:t>NOM-064-SCT3-2023</a:t>
                      </a:r>
                      <a:endParaRPr lang="es-MX" sz="1100" u="sng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s-MX" sz="1100" dirty="0" smtClean="0">
                          <a:effectLst/>
                        </a:rPr>
                        <a:t>Esta norma establece las especificaciones del Sistema de Gestión de Seguridad Operacional (SMS). </a:t>
                      </a:r>
                      <a:endParaRPr lang="es-MX" sz="1100" dirty="0">
                        <a:effectLst/>
                      </a:endParaRP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1324227102"/>
                  </a:ext>
                </a:extLst>
              </a:tr>
              <a:tr h="58270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100" u="none" strike="noStrike" dirty="0">
                          <a:effectLst/>
                          <a:hlinkClick r:id="rId4"/>
                        </a:rPr>
                        <a:t>Doc 9859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s-MX" sz="1100" dirty="0">
                          <a:effectLst/>
                        </a:rPr>
                        <a:t>Manual de gestión de la seguridad operacional (SMM), Cuarta edición — 2018, Organización de Aviación Civil Internacional</a:t>
                      </a:r>
                    </a:p>
                  </a:txBody>
                  <a:tcPr marL="25400" marR="25400" marT="25400" marB="25400" anchor="ctr"/>
                </a:tc>
                <a:extLst>
                  <a:ext uri="{0D108BD9-81ED-4DB2-BD59-A6C34878D82A}">
                    <a16:rowId xmlns:a16="http://schemas.microsoft.com/office/drawing/2014/main" val="214406979"/>
                  </a:ext>
                </a:extLst>
              </a:tr>
              <a:tr h="6169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100" u="none" strike="noStrike" dirty="0" smtClean="0">
                          <a:effectLst/>
                          <a:hlinkClick r:id="rId5"/>
                        </a:rPr>
                        <a:t>ANEXO 19 OACI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s-MX" sz="1100" kern="1200" dirty="0" smtClean="0">
                          <a:effectLst/>
                        </a:rPr>
                        <a:t>2da. edición. Normas y Métodos recomendados Internacionales para la gestión de la seguridad operacional</a:t>
                      </a:r>
                      <a:endParaRPr lang="es-MX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2347224"/>
                  </a:ext>
                </a:extLst>
              </a:tr>
              <a:tr h="61698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100" u="none" strike="noStrike" dirty="0" smtClean="0">
                          <a:effectLst/>
                          <a:hlinkClick r:id="rId6"/>
                        </a:rPr>
                        <a:t>Ley De Aviación Civil</a:t>
                      </a:r>
                      <a:endParaRPr lang="es-MX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25400" marR="25400" marT="25400" marB="2540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es-MX" sz="1100" kern="1200" dirty="0" smtClean="0">
                          <a:effectLst/>
                        </a:rPr>
                        <a:t>Última reforma publicada en el diario oficial de la federación: 3 de mayo de 2023</a:t>
                      </a:r>
                      <a:endParaRPr lang="es-MX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9331772"/>
                  </a:ext>
                </a:extLst>
              </a:tr>
              <a:tr h="53986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s-MX" sz="1100" u="none" strike="noStrike" kern="1200" dirty="0" smtClean="0">
                          <a:effectLst/>
                          <a:hlinkClick r:id="rId7"/>
                        </a:rPr>
                        <a:t>Reglamento De La Ley De Aviación Civil</a:t>
                      </a:r>
                      <a:endParaRPr lang="es-MX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pt-BR" sz="1100" kern="1200" dirty="0" smtClean="0">
                          <a:effectLst/>
                        </a:rPr>
                        <a:t>Última reforma publicada DOF 31-05-2023</a:t>
                      </a:r>
                      <a:endParaRPr lang="es-MX" sz="11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5298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2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075671" cy="2459808"/>
          </a:xfrm>
        </p:spPr>
        <p:txBody>
          <a:bodyPr/>
          <a:lstStyle/>
          <a:p>
            <a:pPr algn="l"/>
            <a:r>
              <a:rPr lang="es-MX" dirty="0" smtClean="0"/>
              <a:t>4. SMS y conceptos de Seguridad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14722" y="1043796"/>
            <a:ext cx="3901550" cy="76274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MX" sz="2000" b="1" dirty="0" smtClean="0"/>
              <a:t>Importancia del SMS</a:t>
            </a:r>
            <a:endParaRPr lang="es-MX" sz="20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688474" cy="10437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917" y="2009955"/>
            <a:ext cx="5231083" cy="262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075671" cy="2459808"/>
          </a:xfrm>
        </p:spPr>
        <p:txBody>
          <a:bodyPr/>
          <a:lstStyle/>
          <a:p>
            <a:pPr algn="l"/>
            <a:r>
              <a:rPr lang="es-MX" dirty="0" smtClean="0"/>
              <a:t>4. SMS y conceptos de Seguridad</a:t>
            </a: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3" y="0"/>
            <a:ext cx="3322675" cy="94027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91479" y="656941"/>
            <a:ext cx="822959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/>
              <a:t>Fases del SMS</a:t>
            </a:r>
            <a:br>
              <a:rPr lang="es-MX" sz="2000" b="1" dirty="0" smtClean="0"/>
            </a:br>
            <a:endParaRPr lang="es-MX" sz="2000" b="1" dirty="0"/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100" dirty="0"/>
              <a:t>Hay cuatro </a:t>
            </a:r>
            <a:r>
              <a:rPr lang="es-MX" sz="1100" dirty="0" smtClean="0"/>
              <a:t>fases </a:t>
            </a:r>
            <a:r>
              <a:rPr lang="es-MX" sz="1100" dirty="0"/>
              <a:t>que forman los fundamentos de un SMS. </a:t>
            </a:r>
            <a:r>
              <a:rPr lang="es-MX" sz="1100" dirty="0" smtClean="0"/>
              <a:t>Cada componente </a:t>
            </a:r>
            <a:r>
              <a:rPr lang="es-MX" sz="1100" dirty="0"/>
              <a:t>se </a:t>
            </a:r>
            <a:r>
              <a:rPr lang="es-MX" sz="1100" dirty="0" smtClean="0"/>
              <a:t>subdivide </a:t>
            </a:r>
            <a:r>
              <a:rPr lang="es-MX" sz="1100" dirty="0"/>
              <a:t>en elementos que comprenden los procesos o actividades emprendidas por los </a:t>
            </a:r>
            <a:r>
              <a:rPr lang="es-MX" sz="1100" dirty="0" smtClean="0"/>
              <a:t>proveedores </a:t>
            </a:r>
            <a:r>
              <a:rPr lang="es-MX" sz="1100" dirty="0"/>
              <a:t>de servicio para gestionar la seguridad </a:t>
            </a:r>
            <a:r>
              <a:rPr lang="es-MX" sz="1100" dirty="0" smtClean="0"/>
              <a:t>operacional.</a:t>
            </a:r>
            <a:endParaRPr lang="es-MX" sz="11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/>
          <a:srcRect l="2679"/>
          <a:stretch/>
        </p:blipFill>
        <p:spPr>
          <a:xfrm>
            <a:off x="586597" y="1682151"/>
            <a:ext cx="7839365" cy="49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835</TotalTime>
  <Words>2217</Words>
  <Application>Microsoft Office PowerPoint</Application>
  <PresentationFormat>Presentación en pantalla (4:3)</PresentationFormat>
  <Paragraphs>276</Paragraphs>
  <Slides>54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Franklin Gothic Book</vt:lpstr>
      <vt:lpstr>Playfair Display</vt:lpstr>
      <vt:lpstr>Rockwell</vt:lpstr>
      <vt:lpstr>Wingdings</vt:lpstr>
      <vt:lpstr>Atlas</vt:lpstr>
      <vt:lpstr>Curso Inicial</vt:lpstr>
      <vt:lpstr>1.Política y Objetivos de Seguridad Operacional</vt:lpstr>
      <vt:lpstr>1.Política y Objetivos de Seguridad Operacional</vt:lpstr>
      <vt:lpstr>Presentación de PowerPoint</vt:lpstr>
      <vt:lpstr>Presentación de PowerPoint</vt:lpstr>
      <vt:lpstr>Presentación de PowerPoint</vt:lpstr>
      <vt:lpstr>3.Normatividad en Materia de Seguridad Operacional</vt:lpstr>
      <vt:lpstr>4. SMS y conceptos de Seguridad</vt:lpstr>
      <vt:lpstr>4. SMS y conceptos de Seguridad</vt:lpstr>
      <vt:lpstr>Presentación de PowerPoint</vt:lpstr>
      <vt:lpstr>4. SMS y conceptos de Seguridad</vt:lpstr>
      <vt:lpstr>4. SMS y conceptos de Seguridad</vt:lpstr>
      <vt:lpstr>4. SMS y conceptos de Seguridad</vt:lpstr>
      <vt:lpstr>4. SMS y conceptos de Seguridad</vt:lpstr>
      <vt:lpstr>4. SMS y conceptos de Seguridad</vt:lpstr>
      <vt:lpstr>4. SMS y conceptos de Seguridad</vt:lpstr>
      <vt:lpstr>4. SMS y conceptos de Seguridad</vt:lpstr>
      <vt:lpstr>4. SMS y conceptos de Seguridad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Inicial</dc:title>
  <dc:creator>Isabel Castro Hernandez</dc:creator>
  <cp:lastModifiedBy>Isabel Castro Hernandez</cp:lastModifiedBy>
  <cp:revision>60</cp:revision>
  <dcterms:created xsi:type="dcterms:W3CDTF">2025-04-02T16:07:24Z</dcterms:created>
  <dcterms:modified xsi:type="dcterms:W3CDTF">2025-04-16T21:31:22Z</dcterms:modified>
</cp:coreProperties>
</file>